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 id="2147483686" r:id="rId2"/>
  </p:sldMasterIdLst>
  <p:notesMasterIdLst>
    <p:notesMasterId r:id="rId24"/>
  </p:notesMasterIdLst>
  <p:handoutMasterIdLst>
    <p:handoutMasterId r:id="rId25"/>
  </p:handoutMasterIdLst>
  <p:sldIdLst>
    <p:sldId id="256" r:id="rId3"/>
    <p:sldId id="257" r:id="rId4"/>
    <p:sldId id="258" r:id="rId5"/>
    <p:sldId id="260" r:id="rId6"/>
    <p:sldId id="261" r:id="rId7"/>
    <p:sldId id="262" r:id="rId8"/>
    <p:sldId id="263" r:id="rId9"/>
    <p:sldId id="264" r:id="rId10"/>
    <p:sldId id="265" r:id="rId11"/>
    <p:sldId id="266" r:id="rId12"/>
    <p:sldId id="267" r:id="rId13"/>
    <p:sldId id="273" r:id="rId14"/>
    <p:sldId id="268" r:id="rId15"/>
    <p:sldId id="269" r:id="rId16"/>
    <p:sldId id="270" r:id="rId17"/>
    <p:sldId id="271" r:id="rId18"/>
    <p:sldId id="272" r:id="rId19"/>
    <p:sldId id="274" r:id="rId20"/>
    <p:sldId id="275" r:id="rId21"/>
    <p:sldId id="276" r:id="rId22"/>
    <p:sldId id="277" r:id="rId23"/>
  </p:sldIdLst>
  <p:sldSz cx="12192000" cy="68580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74309" autoAdjust="0"/>
  </p:normalViewPr>
  <p:slideViewPr>
    <p:cSldViewPr snapToGrid="0">
      <p:cViewPr varScale="1">
        <p:scale>
          <a:sx n="54" d="100"/>
          <a:sy n="54" d="100"/>
        </p:scale>
        <p:origin x="1380"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41BEAA-5DFC-4DB0-8060-F2E9AE703050}"/>
              </a:ext>
            </a:extLst>
          </p:cNvPr>
          <p:cNvSpPr>
            <a:spLocks noGrp="1"/>
          </p:cNvSpPr>
          <p:nvPr>
            <p:ph type="hdr" sz="quarter"/>
          </p:nvPr>
        </p:nvSpPr>
        <p:spPr>
          <a:xfrm>
            <a:off x="0" y="0"/>
            <a:ext cx="2971800" cy="467311"/>
          </a:xfrm>
          <a:prstGeom prst="rect">
            <a:avLst/>
          </a:prstGeom>
        </p:spPr>
        <p:txBody>
          <a:bodyPr vert="horz" lIns="91961" tIns="45982" rIns="91961" bIns="45982" rtlCol="0"/>
          <a:lstStyle>
            <a:lvl1pPr algn="l">
              <a:defRPr sz="1200"/>
            </a:lvl1pPr>
          </a:lstStyle>
          <a:p>
            <a:endParaRPr lang="en-US"/>
          </a:p>
        </p:txBody>
      </p:sp>
      <p:sp>
        <p:nvSpPr>
          <p:cNvPr id="3" name="Date Placeholder 2">
            <a:extLst>
              <a:ext uri="{FF2B5EF4-FFF2-40B4-BE49-F238E27FC236}">
                <a16:creationId xmlns:a16="http://schemas.microsoft.com/office/drawing/2014/main" id="{B1B60365-7BDF-4135-A189-820A6E414F04}"/>
              </a:ext>
            </a:extLst>
          </p:cNvPr>
          <p:cNvSpPr>
            <a:spLocks noGrp="1"/>
          </p:cNvSpPr>
          <p:nvPr>
            <p:ph type="dt" sz="quarter" idx="1"/>
          </p:nvPr>
        </p:nvSpPr>
        <p:spPr>
          <a:xfrm>
            <a:off x="3884614" y="0"/>
            <a:ext cx="2971800" cy="467311"/>
          </a:xfrm>
          <a:prstGeom prst="rect">
            <a:avLst/>
          </a:prstGeom>
        </p:spPr>
        <p:txBody>
          <a:bodyPr vert="horz" lIns="91961" tIns="45982" rIns="91961" bIns="45982" rtlCol="0"/>
          <a:lstStyle>
            <a:lvl1pPr algn="r">
              <a:defRPr sz="1200"/>
            </a:lvl1pPr>
          </a:lstStyle>
          <a:p>
            <a:fld id="{FDA2FE36-DE8A-4383-8EBB-95FABE56B6D0}" type="datetimeFigureOut">
              <a:rPr lang="en-US" smtClean="0"/>
              <a:t>4/9/2020</a:t>
            </a:fld>
            <a:endParaRPr lang="en-US"/>
          </a:p>
        </p:txBody>
      </p:sp>
      <p:sp>
        <p:nvSpPr>
          <p:cNvPr id="4" name="Footer Placeholder 3">
            <a:extLst>
              <a:ext uri="{FF2B5EF4-FFF2-40B4-BE49-F238E27FC236}">
                <a16:creationId xmlns:a16="http://schemas.microsoft.com/office/drawing/2014/main" id="{8D535F09-50D1-4931-A796-9FEF209736F0}"/>
              </a:ext>
            </a:extLst>
          </p:cNvPr>
          <p:cNvSpPr>
            <a:spLocks noGrp="1"/>
          </p:cNvSpPr>
          <p:nvPr>
            <p:ph type="ftr" sz="quarter" idx="2"/>
          </p:nvPr>
        </p:nvSpPr>
        <p:spPr>
          <a:xfrm>
            <a:off x="0" y="8846555"/>
            <a:ext cx="2971800" cy="467310"/>
          </a:xfrm>
          <a:prstGeom prst="rect">
            <a:avLst/>
          </a:prstGeom>
        </p:spPr>
        <p:txBody>
          <a:bodyPr vert="horz" lIns="91961" tIns="45982" rIns="91961" bIns="4598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D48F6AE-2E9B-4885-A2DB-D758CEDC1BBE}"/>
              </a:ext>
            </a:extLst>
          </p:cNvPr>
          <p:cNvSpPr>
            <a:spLocks noGrp="1"/>
          </p:cNvSpPr>
          <p:nvPr>
            <p:ph type="sldNum" sz="quarter" idx="3"/>
          </p:nvPr>
        </p:nvSpPr>
        <p:spPr>
          <a:xfrm>
            <a:off x="3884614" y="8846555"/>
            <a:ext cx="2971800" cy="467310"/>
          </a:xfrm>
          <a:prstGeom prst="rect">
            <a:avLst/>
          </a:prstGeom>
        </p:spPr>
        <p:txBody>
          <a:bodyPr vert="horz" lIns="91961" tIns="45982" rIns="91961" bIns="45982" rtlCol="0" anchor="b"/>
          <a:lstStyle>
            <a:lvl1pPr algn="r">
              <a:defRPr sz="1200"/>
            </a:lvl1pPr>
          </a:lstStyle>
          <a:p>
            <a:fld id="{02DC570F-B406-4C50-952E-3C796F7186B0}" type="slidenum">
              <a:rPr lang="en-US" smtClean="0"/>
              <a:t>‹Nº›</a:t>
            </a:fld>
            <a:endParaRPr lang="en-US"/>
          </a:p>
        </p:txBody>
      </p:sp>
    </p:spTree>
    <p:extLst>
      <p:ext uri="{BB962C8B-B14F-4D97-AF65-F5344CB8AC3E}">
        <p14:creationId xmlns:p14="http://schemas.microsoft.com/office/powerpoint/2010/main" val="3778650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72421" cy="467602"/>
          </a:xfrm>
          <a:prstGeom prst="rect">
            <a:avLst/>
          </a:prstGeom>
        </p:spPr>
        <p:txBody>
          <a:bodyPr vert="horz" lIns="90248" tIns="45124" rIns="90248" bIns="45124" rtlCol="0"/>
          <a:lstStyle>
            <a:lvl1pPr algn="l">
              <a:defRPr sz="1200"/>
            </a:lvl1pPr>
          </a:lstStyle>
          <a:p>
            <a:endParaRPr lang="en-US"/>
          </a:p>
        </p:txBody>
      </p:sp>
      <p:sp>
        <p:nvSpPr>
          <p:cNvPr id="3" name="Date Placeholder 2"/>
          <p:cNvSpPr>
            <a:spLocks noGrp="1"/>
          </p:cNvSpPr>
          <p:nvPr>
            <p:ph type="dt" idx="1"/>
          </p:nvPr>
        </p:nvSpPr>
        <p:spPr>
          <a:xfrm>
            <a:off x="3884029" y="0"/>
            <a:ext cx="2972421" cy="467602"/>
          </a:xfrm>
          <a:prstGeom prst="rect">
            <a:avLst/>
          </a:prstGeom>
        </p:spPr>
        <p:txBody>
          <a:bodyPr vert="horz" lIns="90248" tIns="45124" rIns="90248" bIns="45124" rtlCol="0"/>
          <a:lstStyle>
            <a:lvl1pPr algn="r">
              <a:defRPr sz="1200"/>
            </a:lvl1pPr>
          </a:lstStyle>
          <a:p>
            <a:fld id="{C2273F04-29E8-4860-A31A-2699B375385C}" type="datetimeFigureOut">
              <a:rPr lang="en-US" smtClean="0"/>
              <a:t>4/9/2020</a:t>
            </a:fld>
            <a:endParaRPr lang="en-US"/>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0248" tIns="45124" rIns="90248" bIns="45124" rtlCol="0" anchor="ctr"/>
          <a:lstStyle/>
          <a:p>
            <a:endParaRPr lang="en-US"/>
          </a:p>
        </p:txBody>
      </p:sp>
      <p:sp>
        <p:nvSpPr>
          <p:cNvPr id="5" name="Notes Placeholder 4"/>
          <p:cNvSpPr>
            <a:spLocks noGrp="1"/>
          </p:cNvSpPr>
          <p:nvPr>
            <p:ph type="body" sz="quarter" idx="3"/>
          </p:nvPr>
        </p:nvSpPr>
        <p:spPr>
          <a:xfrm>
            <a:off x="686421" y="4481980"/>
            <a:ext cx="5485158" cy="3667651"/>
          </a:xfrm>
          <a:prstGeom prst="rect">
            <a:avLst/>
          </a:prstGeom>
        </p:spPr>
        <p:txBody>
          <a:bodyPr vert="horz" lIns="90248" tIns="45124" rIns="90248" bIns="451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46263"/>
            <a:ext cx="2972421" cy="467602"/>
          </a:xfrm>
          <a:prstGeom prst="rect">
            <a:avLst/>
          </a:prstGeom>
        </p:spPr>
        <p:txBody>
          <a:bodyPr vert="horz" lIns="90248" tIns="45124" rIns="90248" bIns="45124" rtlCol="0" anchor="b"/>
          <a:lstStyle>
            <a:lvl1pPr algn="l">
              <a:defRPr sz="1200"/>
            </a:lvl1pPr>
          </a:lstStyle>
          <a:p>
            <a:endParaRPr lang="en-US"/>
          </a:p>
        </p:txBody>
      </p:sp>
      <p:sp>
        <p:nvSpPr>
          <p:cNvPr id="7" name="Slide Number Placeholder 6"/>
          <p:cNvSpPr>
            <a:spLocks noGrp="1"/>
          </p:cNvSpPr>
          <p:nvPr>
            <p:ph type="sldNum" sz="quarter" idx="5"/>
          </p:nvPr>
        </p:nvSpPr>
        <p:spPr>
          <a:xfrm>
            <a:off x="3884029" y="8846263"/>
            <a:ext cx="2972421" cy="467602"/>
          </a:xfrm>
          <a:prstGeom prst="rect">
            <a:avLst/>
          </a:prstGeom>
        </p:spPr>
        <p:txBody>
          <a:bodyPr vert="horz" lIns="90248" tIns="45124" rIns="90248" bIns="45124" rtlCol="0" anchor="b"/>
          <a:lstStyle>
            <a:lvl1pPr algn="r">
              <a:defRPr sz="1200"/>
            </a:lvl1pPr>
          </a:lstStyle>
          <a:p>
            <a:fld id="{42955996-59EC-4A7A-BA8A-C36F3E0B8990}" type="slidenum">
              <a:rPr lang="en-US" smtClean="0"/>
              <a:t>‹Nº›</a:t>
            </a:fld>
            <a:endParaRPr lang="en-US"/>
          </a:p>
        </p:txBody>
      </p:sp>
    </p:spTree>
    <p:extLst>
      <p:ext uri="{BB962C8B-B14F-4D97-AF65-F5344CB8AC3E}">
        <p14:creationId xmlns:p14="http://schemas.microsoft.com/office/powerpoint/2010/main" val="4237460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38427" indent="-338427">
              <a:lnSpc>
                <a:spcPct val="150000"/>
              </a:lnSpc>
              <a:buFont typeface="Wingdings" panose="05000000000000000000" pitchFamily="2" charset="2"/>
              <a:buChar char=""/>
            </a:pPr>
            <a:r>
              <a:rPr lang="es-MX" sz="1100" b="1" noProof="0" dirty="0" smtClean="0">
                <a:solidFill>
                  <a:srgbClr val="FFFF00"/>
                </a:solidFill>
                <a:latin typeface="Arial" panose="020B0604020202020204" pitchFamily="34" charset="0"/>
                <a:ea typeface="Arial" panose="020B0604020202020204" pitchFamily="34" charset="0"/>
                <a:cs typeface="Arial" panose="020B0604020202020204" pitchFamily="34" charset="0"/>
              </a:rPr>
              <a:t>Nuestra Misión en la Iglesia</a:t>
            </a:r>
            <a:r>
              <a:rPr lang="es-MX" sz="1100" b="1" baseline="0" noProof="0" dirty="0" smtClean="0">
                <a:solidFill>
                  <a:srgbClr val="FFFF00"/>
                </a:solidFill>
                <a:latin typeface="Arial" panose="020B0604020202020204" pitchFamily="34" charset="0"/>
                <a:ea typeface="Arial" panose="020B0604020202020204" pitchFamily="34" charset="0"/>
                <a:cs typeface="Arial" panose="020B0604020202020204" pitchFamily="34" charset="0"/>
              </a:rPr>
              <a:t> y los dones que Dios provee para que podemos cumplir esa misión</a:t>
            </a:r>
            <a:endParaRPr lang="es-MX" sz="1100" b="1" noProof="0" dirty="0" smtClean="0">
              <a:solidFill>
                <a:srgbClr val="FFFF00"/>
              </a:solidFill>
              <a:latin typeface="Arial" panose="020B0604020202020204" pitchFamily="34" charset="0"/>
              <a:ea typeface="Arial" panose="020B0604020202020204" pitchFamily="34" charset="0"/>
              <a:cs typeface="Arial" panose="020B0604020202020204" pitchFamily="34" charset="0"/>
            </a:endParaRPr>
          </a:p>
          <a:p>
            <a:pPr marL="338427" indent="-338427">
              <a:lnSpc>
                <a:spcPct val="150000"/>
              </a:lnSpc>
              <a:buFont typeface="Wingdings" panose="05000000000000000000" pitchFamily="2" charset="2"/>
              <a:buChar char=""/>
            </a:pPr>
            <a:r>
              <a:rPr lang="es-MX" sz="1100" dirty="0" smtClean="0">
                <a:latin typeface="Arial" panose="020B0604020202020204" pitchFamily="34" charset="0"/>
                <a:ea typeface="Arial" panose="020B0604020202020204" pitchFamily="34" charset="0"/>
                <a:cs typeface="Arial" panose="020B0604020202020204" pitchFamily="34" charset="0"/>
              </a:rPr>
              <a:t>Pensamiento </a:t>
            </a:r>
            <a:r>
              <a:rPr lang="es-MX" sz="1100" dirty="0">
                <a:latin typeface="Arial" panose="020B0604020202020204" pitchFamily="34" charset="0"/>
                <a:ea typeface="Arial" panose="020B0604020202020204" pitchFamily="34" charset="0"/>
                <a:cs typeface="Arial" panose="020B0604020202020204" pitchFamily="34" charset="0"/>
              </a:rPr>
              <a:t>adicional:</a:t>
            </a:r>
          </a:p>
          <a:p>
            <a:pPr marL="792798" lvl="1" indent="-338427">
              <a:lnSpc>
                <a:spcPct val="150000"/>
              </a:lnSpc>
              <a:buFont typeface="Wingdings" panose="05000000000000000000" pitchFamily="2" charset="2"/>
              <a:buChar char=""/>
            </a:pPr>
            <a:r>
              <a:rPr lang="es-MX" sz="1100" dirty="0">
                <a:latin typeface="Arial" panose="020B0604020202020204" pitchFamily="34" charset="0"/>
                <a:ea typeface="Arial" panose="020B0604020202020204" pitchFamily="34" charset="0"/>
                <a:cs typeface="Arial" panose="020B0604020202020204" pitchFamily="34" charset="0"/>
              </a:rPr>
              <a:t>Romanos 11:33-35</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733258" lvl="1" indent="-282022">
              <a:lnSpc>
                <a:spcPct val="150000"/>
              </a:lnSpc>
              <a:buFont typeface="Wingdings" panose="05000000000000000000" pitchFamily="2" charset="2"/>
              <a:buChar char=""/>
            </a:pPr>
            <a:r>
              <a:rPr lang="es-MX" sz="1100" i="1" dirty="0">
                <a:latin typeface="Arial" panose="020B0604020202020204" pitchFamily="34" charset="0"/>
                <a:ea typeface="Arial" panose="020B0604020202020204" pitchFamily="34" charset="0"/>
                <a:cs typeface="Arial" panose="020B0604020202020204" pitchFamily="34" charset="0"/>
              </a:rPr>
              <a:t>“¡</a:t>
            </a:r>
            <a:r>
              <a:rPr lang="es-ES" sz="1100" i="1" dirty="0">
                <a:latin typeface="Arial" panose="020B0604020202020204" pitchFamily="34" charset="0"/>
                <a:ea typeface="Arial" panose="020B0604020202020204" pitchFamily="34" charset="0"/>
                <a:cs typeface="Arial" panose="020B0604020202020204" pitchFamily="34" charset="0"/>
              </a:rPr>
              <a:t>Oh profundidad de las riquezas de la sabiduría y de la ciencia de Dios! ¡Cuán insondables son sus juicios, e inescrutables sus caminos! Porque ¿quién entendió la mente del Señor? ¿O quién fue su consejero? ¿O quién le dio a él primero, para que le fuese recompensado?</a:t>
            </a:r>
            <a:r>
              <a:rPr lang="es-MX" sz="1100" i="1" dirty="0">
                <a:latin typeface="Arial" panose="020B0604020202020204" pitchFamily="34" charset="0"/>
                <a:ea typeface="Arial" panose="020B0604020202020204" pitchFamily="34" charset="0"/>
                <a:cs typeface="Arial" panose="020B0604020202020204" pitchFamily="34" charset="0"/>
              </a:rPr>
              <a:t>’”</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733258" lvl="1" indent="-282022">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Pablo cree firmemente que Dios desea ayudar a todos los seres humanos.</a:t>
            </a:r>
            <a:r>
              <a:rPr lang="es-MX" sz="1100" dirty="0">
                <a:latin typeface="Arial" panose="020B0604020202020204" pitchFamily="34" charset="0"/>
                <a:ea typeface="Arial" panose="020B0604020202020204" pitchFamily="34" charset="0"/>
                <a:cs typeface="Arial" panose="020B0604020202020204" pitchFamily="34" charset="0"/>
              </a:rPr>
              <a:t>.</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Wingdings" panose="05000000000000000000" pitchFamily="2" charset="2"/>
              <a:buChar char=""/>
            </a:pPr>
            <a:r>
              <a:rPr lang="es-MX" sz="1100" dirty="0">
                <a:latin typeface="Arial" panose="020B0604020202020204" pitchFamily="34" charset="0"/>
                <a:ea typeface="Arial" panose="020B0604020202020204" pitchFamily="34" charset="0"/>
                <a:cs typeface="Arial" panose="020B0604020202020204" pitchFamily="34" charset="0"/>
              </a:rPr>
              <a:t> La</a:t>
            </a:r>
            <a:r>
              <a:rPr lang="es-MX" sz="1100" spc="-49" dirty="0">
                <a:latin typeface="Arial" panose="020B0604020202020204" pitchFamily="34" charset="0"/>
                <a:ea typeface="Arial" panose="020B0604020202020204" pitchFamily="34" charset="0"/>
                <a:cs typeface="Arial" panose="020B0604020202020204" pitchFamily="34" charset="0"/>
              </a:rPr>
              <a:t> </a:t>
            </a: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actividad salvífica de Dios no es completamente comprensible </a:t>
            </a:r>
            <a:r>
              <a:rPr lang="es-ES" sz="1100" dirty="0">
                <a:latin typeface="Arial" panose="020B0604020202020204" pitchFamily="34" charset="0"/>
                <a:ea typeface="Arial" panose="020B0604020202020204" pitchFamily="34" charset="0"/>
                <a:cs typeface="Arial" panose="020B0604020202020204" pitchFamily="34" charset="0"/>
              </a:rPr>
              <a:t>para el intelecto humano. Dios no responde todas nuestras preguntas, sino que quiere que confiemos en Él</a:t>
            </a:r>
            <a:r>
              <a:rPr lang="es-MX" sz="1100" u="sng" dirty="0">
                <a:latin typeface="Arial" panose="020B0604020202020204" pitchFamily="34" charset="0"/>
                <a:ea typeface="Arial" panose="020B0604020202020204" pitchFamily="34" charset="0"/>
                <a:cs typeface="Arial" panose="020B0604020202020204" pitchFamily="34" charset="0"/>
              </a:rPr>
              <a:t>. </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Wingdings" panose="05000000000000000000" pitchFamily="2" charset="2"/>
              <a:buChar char=""/>
            </a:pP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Él no nos explica todo</a:t>
            </a:r>
            <a:r>
              <a:rPr lang="es-MX" sz="1100" dirty="0">
                <a:highlight>
                  <a:srgbClr val="FFFF00"/>
                </a:highlight>
                <a:latin typeface="Arial" panose="020B0604020202020204" pitchFamily="34" charset="0"/>
                <a:ea typeface="Arial" panose="020B0604020202020204" pitchFamily="34" charset="0"/>
                <a:cs typeface="Arial" panose="020B0604020202020204" pitchFamily="34" charset="0"/>
              </a:rPr>
              <a:t>.</a:t>
            </a:r>
            <a:r>
              <a:rPr lang="es-MX" sz="1100" dirty="0">
                <a:latin typeface="Arial" panose="020B0604020202020204" pitchFamily="34" charset="0"/>
                <a:ea typeface="Arial" panose="020B0604020202020204" pitchFamily="34" charset="0"/>
                <a:cs typeface="Arial" panose="020B0604020202020204" pitchFamily="34" charset="0"/>
              </a:rPr>
              <a:t> </a:t>
            </a:r>
            <a:r>
              <a:rPr lang="es-MX" sz="1100" dirty="0">
                <a:highlight>
                  <a:srgbClr val="FFFF00"/>
                </a:highlight>
                <a:latin typeface="Arial" panose="020B0604020202020204" pitchFamily="34" charset="0"/>
                <a:ea typeface="Arial" panose="020B0604020202020204" pitchFamily="34" charset="0"/>
                <a:cs typeface="Arial" panose="020B0604020202020204" pitchFamily="34" charset="0"/>
              </a:rPr>
              <a:t>¡No estamos exentos de creer!</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733258" lvl="1" indent="-282022">
              <a:lnSpc>
                <a:spcPct val="150000"/>
              </a:lnSpc>
              <a:buFont typeface="Wingdings" panose="05000000000000000000" pitchFamily="2" charset="2"/>
              <a:buChar char=""/>
            </a:pPr>
            <a:r>
              <a:rPr lang="es-MX" sz="1100" dirty="0">
                <a:latin typeface="Arial" panose="020B0604020202020204" pitchFamily="34" charset="0"/>
                <a:ea typeface="Arial" panose="020B0604020202020204" pitchFamily="34" charset="0"/>
                <a:cs typeface="Arial" panose="020B0604020202020204" pitchFamily="34" charset="0"/>
              </a:rPr>
              <a:t>Ejemplos:</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No podemos explicar la interrupción en la presencia personal del apostolado. Creemos que esto fue parte de la voluntad de Dios</a:t>
            </a:r>
            <a:r>
              <a:rPr lang="es-MX" sz="1100" dirty="0">
                <a:latin typeface="Arial" panose="020B0604020202020204" pitchFamily="34" charset="0"/>
                <a:ea typeface="Arial" panose="020B0604020202020204" pitchFamily="34" charset="0"/>
                <a:cs typeface="Arial" panose="020B0604020202020204" pitchFamily="34" charset="0"/>
              </a:rPr>
              <a:t>. </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Es simplemente imposible para nosotros explicar por qué la fe nuevoapostólica se desarrolló de manera tan diferente en las diversas partes del mundo</a:t>
            </a:r>
            <a:r>
              <a:rPr lang="es-MX" sz="1100" dirty="0">
                <a:latin typeface="Arial" panose="020B0604020202020204" pitchFamily="34" charset="0"/>
                <a:ea typeface="Arial" panose="020B0604020202020204" pitchFamily="34" charset="0"/>
                <a:cs typeface="Arial" panose="020B0604020202020204" pitchFamily="34" charset="0"/>
              </a:rPr>
              <a:t>. </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¿Por qué la Iglesia se desarrolló mucho más exitosamente en Alemania que en otros países europeos en el último siglo?</a:t>
            </a:r>
          </a:p>
          <a:p>
            <a:pPr marL="1579325" lvl="3"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¿Por qué tenemos tantos creyentes en Zambia y la República Democrática del Congo hoy en día, y mucho menos en otros países africanos</a:t>
            </a:r>
            <a:r>
              <a:rPr lang="es-MX" sz="1100" dirty="0">
                <a:latin typeface="Arial" panose="020B0604020202020204" pitchFamily="34" charset="0"/>
                <a:ea typeface="Arial" panose="020B0604020202020204" pitchFamily="34" charset="0"/>
                <a:cs typeface="Arial" panose="020B0604020202020204" pitchFamily="34" charset="0"/>
              </a:rPr>
              <a:t>?</a:t>
            </a:r>
            <a:r>
              <a:rPr lang="es-MX" sz="1100" spc="-89" dirty="0">
                <a:latin typeface="Arial" panose="020B0604020202020204" pitchFamily="34" charset="0"/>
                <a:ea typeface="Arial" panose="020B0604020202020204" pitchFamily="34" charset="0"/>
                <a:cs typeface="Arial" panose="020B0604020202020204" pitchFamily="34" charset="0"/>
              </a:rPr>
              <a:t> </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¿Por qué el desarrollo es tan radicalmente diferente de un continente a otro? No tenemos respuestas definitivas para ninguna de estas preguntas</a:t>
            </a:r>
            <a:r>
              <a:rPr lang="es-MX" sz="1100" dirty="0">
                <a:latin typeface="Arial" panose="020B0604020202020204" pitchFamily="34" charset="0"/>
                <a:ea typeface="Arial" panose="020B0604020202020204" pitchFamily="34" charset="0"/>
                <a:cs typeface="Arial" panose="020B0604020202020204" pitchFamily="34" charset="0"/>
              </a:rPr>
              <a:t>.</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733258" lvl="1" indent="-282022">
              <a:lnSpc>
                <a:spcPct val="150000"/>
              </a:lnSpc>
              <a:buFont typeface="Wingdings" panose="05000000000000000000" pitchFamily="2" charset="2"/>
              <a:buChar char=""/>
            </a:pPr>
            <a:r>
              <a:rPr lang="es-ES" sz="1100" u="sng" dirty="0">
                <a:latin typeface="Arial" panose="020B0604020202020204" pitchFamily="34" charset="0"/>
                <a:ea typeface="Arial" panose="020B0604020202020204" pitchFamily="34" charset="0"/>
                <a:cs typeface="Arial" panose="020B0604020202020204" pitchFamily="34" charset="0"/>
              </a:rPr>
              <a:t>Algunos piensan que los Apóstoles deberían ser capaces de explicar todos los eventos del pasado, resolver todos los problemas del presente y conocer cada detalle sobre el futuro</a:t>
            </a:r>
            <a:r>
              <a:rPr lang="es-MX" sz="1100" u="sng" dirty="0">
                <a:latin typeface="Arial" panose="020B0604020202020204" pitchFamily="34" charset="0"/>
                <a:ea typeface="Arial" panose="020B0604020202020204" pitchFamily="34" charset="0"/>
                <a:cs typeface="Arial" panose="020B0604020202020204" pitchFamily="34" charset="0"/>
              </a:rPr>
              <a:t>. </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733258" lvl="1" indent="-282022">
              <a:lnSpc>
                <a:spcPct val="150000"/>
              </a:lnSpc>
              <a:buFont typeface="Wingdings" panose="05000000000000000000" pitchFamily="2" charset="2"/>
              <a:buChar char=""/>
            </a:pP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Un apóstol es sólo un siervo </a:t>
            </a:r>
            <a:r>
              <a:rPr lang="es-ES" sz="1100" dirty="0">
                <a:latin typeface="Arial" panose="020B0604020202020204" pitchFamily="34" charset="0"/>
                <a:ea typeface="Arial" panose="020B0604020202020204" pitchFamily="34" charset="0"/>
                <a:cs typeface="Arial" panose="020B0604020202020204" pitchFamily="34" charset="0"/>
              </a:rPr>
              <a:t>que está llamado a reconocer y hacer la voluntad de su Señor y Maestro (Romanos 12: 2-3)</a:t>
            </a:r>
            <a:r>
              <a:rPr lang="es-MX" sz="1100" dirty="0">
                <a:latin typeface="Arial" panose="020B0604020202020204" pitchFamily="34" charset="0"/>
                <a:ea typeface="Arial" panose="020B0604020202020204" pitchFamily="34" charset="0"/>
                <a:cs typeface="Arial" panose="020B0604020202020204" pitchFamily="34" charset="0"/>
              </a:rPr>
              <a:t>. </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¡No es que deberían tener una respuesta para todo! </a:t>
            </a:r>
            <a:r>
              <a:rPr lang="es-MX" sz="1100" dirty="0">
                <a:latin typeface="Arial" panose="020B0604020202020204" pitchFamily="34" charset="0"/>
                <a:ea typeface="Arial" panose="020B0604020202020204" pitchFamily="34" charset="0"/>
                <a:cs typeface="Arial" panose="020B0604020202020204" pitchFamily="34" charset="0"/>
              </a:rPr>
              <a:t> </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spcAft>
                <a:spcPts val="987"/>
              </a:spcAft>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Él espera que crezcamos en el conocimiento de la voluntad de Dios</a:t>
            </a:r>
            <a:r>
              <a:rPr lang="es-MX" sz="1100" dirty="0">
                <a:latin typeface="Arial" panose="020B0604020202020204" pitchFamily="34" charset="0"/>
                <a:ea typeface="Arial" panose="020B0604020202020204" pitchFamily="34" charset="0"/>
                <a:cs typeface="Arial" panose="020B0604020202020204" pitchFamily="34" charset="0"/>
              </a:rPr>
              <a:t>.</a:t>
            </a:r>
            <a:endParaRPr lang="es-MX"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1</a:t>
            </a:fld>
            <a:endParaRPr lang="en-US"/>
          </a:p>
        </p:txBody>
      </p:sp>
    </p:spTree>
    <p:extLst>
      <p:ext uri="{BB962C8B-B14F-4D97-AF65-F5344CB8AC3E}">
        <p14:creationId xmlns:p14="http://schemas.microsoft.com/office/powerpoint/2010/main" val="4272023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2482" indent="-225618">
              <a:lnSpc>
                <a:spcPct val="150000"/>
              </a:lnSpc>
              <a:buFont typeface="Symbol" panose="05050102010706020507" pitchFamily="18" charset="2"/>
              <a:buChar char=""/>
            </a:pPr>
            <a:r>
              <a:rPr lang="es-ES" sz="1100" dirty="0">
                <a:uFill>
                  <a:solidFill>
                    <a:srgbClr val="C00000"/>
                  </a:solidFill>
                </a:uFill>
                <a:latin typeface="Arial" panose="020B0604020202020204" pitchFamily="34" charset="0"/>
                <a:ea typeface="Arial" panose="020B0604020202020204" pitchFamily="34" charset="0"/>
                <a:cs typeface="Arial" panose="020B0604020202020204" pitchFamily="34" charset="0"/>
              </a:rPr>
              <a:t>Los apóstoles y los ministros ordenados por ellos han sido llamados y autorizados por Dios para preparar a los creyentes para el regreso de Jesús y para asegurar que puedan recibir la plenitud de la salvación</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2482" indent="-225618">
              <a:lnSpc>
                <a:spcPct val="150000"/>
              </a:lnSpc>
              <a:buFont typeface="Symbol" panose="05050102010706020507" pitchFamily="18" charset="2"/>
              <a:buChar char=""/>
            </a:pPr>
            <a:r>
              <a:rPr lang="en-US" sz="1100" dirty="0">
                <a:uFill>
                  <a:solidFill>
                    <a:srgbClr val="C00000"/>
                  </a:solidFill>
                </a:uFill>
                <a:latin typeface="Arial" panose="020B0604020202020204" pitchFamily="34" charset="0"/>
                <a:cs typeface="Arial" panose="020B0604020202020204" pitchFamily="34" charset="0"/>
              </a:rPr>
              <a:t>L</a:t>
            </a:r>
            <a:r>
              <a:rPr lang="es-ES" dirty="0"/>
              <a:t>a creencia en los Apóstoles y el don del Espíritu Santo es un don especial que Dios concede a aquellos miembros de la iglesia de Cristo que Él ha elegido para este propósito</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2482" indent="-225618">
              <a:lnSpc>
                <a:spcPct val="150000"/>
              </a:lnSpc>
              <a:buFont typeface="Symbol" panose="05050102010706020507" pitchFamily="18" charset="2"/>
              <a:buChar char=""/>
            </a:pPr>
            <a:r>
              <a:rPr lang="es-ES" sz="1100" dirty="0">
                <a:uFill>
                  <a:solidFill>
                    <a:srgbClr val="C00000"/>
                  </a:solidFill>
                </a:uFill>
                <a:latin typeface="Arial" panose="020B0604020202020204" pitchFamily="34" charset="0"/>
                <a:ea typeface="Arial" panose="020B0604020202020204" pitchFamily="34" charset="0"/>
                <a:cs typeface="Arial" panose="020B0604020202020204" pitchFamily="34" charset="0"/>
              </a:rPr>
              <a:t>Los creyentes que han recibido este regalo son llamados por Dios para cumplir un deber especial en la iglesia de Cristo</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2482" indent="-225618">
              <a:lnSpc>
                <a:spcPct val="150000"/>
              </a:lnSpc>
              <a:spcAft>
                <a:spcPts val="987"/>
              </a:spcAft>
              <a:buFont typeface="Symbol" panose="05050102010706020507" pitchFamily="18" charset="2"/>
              <a:buChar char=""/>
            </a:pPr>
            <a:r>
              <a:rPr lang="es-ES" dirty="0"/>
              <a:t>Aunque todos han sido equipados con diferentes dones, todos los miembros del cuerpo de Cristo, no obstante, están llamados a solidarizarse entre sí y superar sus diferencias para edificarse unos a otros en el amor de Cristo</a:t>
            </a:r>
            <a:r>
              <a:rPr lang="en-US" sz="1100" dirty="0">
                <a:uFill>
                  <a:solidFill>
                    <a:srgbClr val="C00000"/>
                  </a:solidFill>
                </a:uFill>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10</a:t>
            </a:fld>
            <a:endParaRPr lang="en-US"/>
          </a:p>
        </p:txBody>
      </p:sp>
    </p:spTree>
    <p:extLst>
      <p:ext uri="{BB962C8B-B14F-4D97-AF65-F5344CB8AC3E}">
        <p14:creationId xmlns:p14="http://schemas.microsoft.com/office/powerpoint/2010/main" val="2557460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2022" indent="-282022">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Desarrollemos nuestras relaciones con otros cristianos y otras iglesias cristianas sobre esta base</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82022" indent="-282022">
              <a:lnSpc>
                <a:spcPct val="150000"/>
              </a:lnSpc>
              <a:buFont typeface="Wingdings" panose="05000000000000000000" pitchFamily="2" charset="2"/>
              <a:buChar char=""/>
            </a:pPr>
            <a:r>
              <a:rPr lang="es-ES" sz="1100" spc="5" dirty="0">
                <a:highlight>
                  <a:srgbClr val="FFFF00"/>
                </a:highlight>
                <a:latin typeface="Arial" panose="020B0604020202020204" pitchFamily="34" charset="0"/>
                <a:ea typeface="Arial" panose="020B0604020202020204" pitchFamily="34" charset="0"/>
                <a:cs typeface="Arial" panose="020B0604020202020204" pitchFamily="34" charset="0"/>
              </a:rPr>
              <a:t>Estamos llenos de profunda gratitud hacia todos los cristianos, tanto en el pasado como en el presente, que han puesto los dones que han recibido de Dios en el servicio de Cristo y Su iglesia</a:t>
            </a:r>
            <a:r>
              <a:rPr lang="en-US" sz="1100" dirty="0">
                <a:highlight>
                  <a:srgbClr val="FFFF00"/>
                </a:highlight>
                <a:latin typeface="Arial" panose="020B0604020202020204" pitchFamily="34" charset="0"/>
                <a:ea typeface="Arial" panose="020B0604020202020204" pitchFamily="34" charset="0"/>
                <a:cs typeface="Arial" panose="020B0604020202020204" pitchFamily="34" charset="0"/>
              </a:rPr>
              <a:t>.</a:t>
            </a:r>
            <a:r>
              <a:rPr lang="en-US" sz="1100" spc="-35" dirty="0">
                <a:latin typeface="Arial" panose="020B0604020202020204" pitchFamily="34" charset="0"/>
                <a:ea typeface="Arial" panose="020B0604020202020204" pitchFamily="34" charset="0"/>
                <a:cs typeface="Arial" panose="020B0604020202020204" pitchFamily="34" charset="0"/>
              </a:rPr>
              <a:t> </a:t>
            </a:r>
            <a:r>
              <a:rPr lang="es-ES" sz="1100" dirty="0">
                <a:latin typeface="Arial" panose="020B0604020202020204" pitchFamily="34" charset="0"/>
                <a:ea typeface="Arial" panose="020B0604020202020204" pitchFamily="34" charset="0"/>
                <a:cs typeface="Arial" panose="020B0604020202020204" pitchFamily="34" charset="0"/>
              </a:rPr>
              <a:t>Aquí estamos pensando especialmente en los dones de proclamar el evangelio, de la enseñanza, del conocimiento y de la misericordia</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82022" indent="-282022">
              <a:lnSpc>
                <a:spcPct val="150000"/>
              </a:lnSpc>
              <a:buFont typeface="Wingdings" panose="05000000000000000000" pitchFamily="2" charset="2"/>
              <a:buChar char=""/>
            </a:pPr>
            <a:r>
              <a:rPr lang="es-ES" sz="1100" b="1"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Como miembros del cuerpo de Cristo, es la preocupación de todos los cristianos nuevos apostólicos cumplir la misión que tienen en común con todos los demás cristianos, es decir, profesar la fe en Jesucristo y proclamar las alabanzas de Dios tanto en palabra como en acción ( 1 Pedro 2: 9</a:t>
            </a:r>
            <a:r>
              <a:rPr lang="en-US" sz="1100" b="1"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Wingdings" panose="05000000000000000000" pitchFamily="2" charset="2"/>
              <a:buChar char=""/>
            </a:pPr>
            <a:r>
              <a:rPr lang="es-E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Ellos creen en su renacimiento del agua y el Espíritu</a:t>
            </a:r>
            <a:r>
              <a:rPr lang="en-U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 </a:t>
            </a:r>
            <a:r>
              <a:rPr lang="es-ES" sz="1100" b="1"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Es por eso que es su sagrado deber permitir que otros experimenten el amor de Cristo a través de ellos</a:t>
            </a:r>
            <a:r>
              <a:rPr lang="en-US" sz="1100" b="1"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a:t>
            </a:r>
            <a:r>
              <a:rPr lang="en-U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 </a:t>
            </a:r>
            <a:r>
              <a:rPr lang="es-E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Por amor a su prójimo, también anuncian el regreso inminente del Señor y testifican de la actividad de los Apóstoles vivientes</a:t>
            </a:r>
            <a:r>
              <a:rPr lang="en-U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a:t>
            </a:r>
            <a:r>
              <a:rPr lang="en-US" sz="1100" u="sng" spc="-49" dirty="0">
                <a:uFill>
                  <a:solidFill>
                    <a:srgbClr val="C00000"/>
                  </a:solidFill>
                </a:uFill>
                <a:latin typeface="Arial" panose="020B0604020202020204" pitchFamily="34" charset="0"/>
                <a:ea typeface="Arial" panose="020B0604020202020204" pitchFamily="34" charset="0"/>
                <a:cs typeface="Arial" panose="020B0604020202020204" pitchFamily="34" charset="0"/>
              </a:rPr>
              <a:t> </a:t>
            </a:r>
            <a:r>
              <a:rPr lang="es-E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Al hacerlo, muestran el respeto debido a aquellos cristianos que no comparten sus creencias.</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82022" indent="-282022">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En conclusión, también me gustaría dar el siguiente consejo: construyamos nuestra relación con otros cristianos de acuerdo con las palabras del apóstol Pablo</a:t>
            </a:r>
            <a:r>
              <a:rPr lang="en-US" sz="1100"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spcAft>
                <a:spcPts val="987"/>
              </a:spcAft>
              <a:buFont typeface="Wingdings" panose="05000000000000000000" pitchFamily="2" charset="2"/>
              <a:buChar char=""/>
            </a:pPr>
            <a:r>
              <a:rPr lang="en-US" sz="1100" i="1" dirty="0">
                <a:latin typeface="Arial" panose="020B0604020202020204" pitchFamily="34" charset="0"/>
                <a:ea typeface="Arial" panose="020B0604020202020204" pitchFamily="34" charset="0"/>
                <a:cs typeface="Arial" panose="020B0604020202020204" pitchFamily="34" charset="0"/>
              </a:rPr>
              <a:t>“</a:t>
            </a:r>
            <a:r>
              <a:rPr lang="es-ES" sz="1100" i="1" dirty="0">
                <a:latin typeface="Arial" panose="020B0604020202020204" pitchFamily="34" charset="0"/>
                <a:ea typeface="Arial" panose="020B0604020202020204" pitchFamily="34" charset="0"/>
                <a:cs typeface="Arial" panose="020B0604020202020204" pitchFamily="34" charset="0"/>
              </a:rPr>
              <a:t>Yo, por lo tanto, prisionero del Señor, te suplico que camines dignamente de la vocación con que fuiste llamado, con toda humildad y dulzura, con paciencia, soportándote amorosamente, esforzándote por mantener la unidad del Espíritu. en el vínculo de la paz</a:t>
            </a:r>
            <a:r>
              <a:rPr lang="en-US" sz="1100" i="1"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11</a:t>
            </a:fld>
            <a:endParaRPr lang="en-US"/>
          </a:p>
        </p:txBody>
      </p:sp>
    </p:spTree>
    <p:extLst>
      <p:ext uri="{BB962C8B-B14F-4D97-AF65-F5344CB8AC3E}">
        <p14:creationId xmlns:p14="http://schemas.microsoft.com/office/powerpoint/2010/main" val="1464397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55996-59EC-4A7A-BA8A-C36F3E0B8990}" type="slidenum">
              <a:rPr lang="en-US" smtClean="0"/>
              <a:t>12</a:t>
            </a:fld>
            <a:endParaRPr lang="en-US"/>
          </a:p>
        </p:txBody>
      </p:sp>
    </p:spTree>
    <p:extLst>
      <p:ext uri="{BB962C8B-B14F-4D97-AF65-F5344CB8AC3E}">
        <p14:creationId xmlns:p14="http://schemas.microsoft.com/office/powerpoint/2010/main" val="3379216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13</a:t>
            </a:fld>
            <a:endParaRPr lang="en-US"/>
          </a:p>
        </p:txBody>
      </p:sp>
    </p:spTree>
    <p:extLst>
      <p:ext uri="{BB962C8B-B14F-4D97-AF65-F5344CB8AC3E}">
        <p14:creationId xmlns:p14="http://schemas.microsoft.com/office/powerpoint/2010/main" val="3332458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toda la humanidad está representada por el espacio blanco</a:t>
            </a:r>
          </a:p>
          <a:p>
            <a:r>
              <a:rPr lang="es-ES" dirty="0" smtClean="0"/>
              <a:t>El círculo verde representa cada alma que ha sido bautizada en el nombre del Dios Trino.</a:t>
            </a:r>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26D2F-4480-43EB-AC30-84000DE685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685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Toda la humanidad está representada por el espacio blanco</a:t>
            </a:r>
          </a:p>
          <a:p>
            <a:r>
              <a:rPr lang="es-ES" dirty="0" smtClean="0"/>
              <a:t>El círculo verde representa cada alma que ha sido bautizada en el nombre del Dios Trino.</a:t>
            </a:r>
          </a:p>
          <a:p>
            <a:endParaRPr lang="es-ES" dirty="0" smtClean="0"/>
          </a:p>
          <a:p>
            <a:r>
              <a:rPr lang="es-ES" dirty="0" smtClean="0"/>
              <a:t>El círculo naranja representa a aquellos que están sinceramente tratando de vivir como Cristo le enseñó y profesar a través de sus palabras y su estilo de vida.  Nota, esto es sólo una parte de los que son bautizados, porque hay muchas almas que han sido bautizadas que no tratan de vivir de acuerdo a la enseñanza de Cristo y que no lo profesan.</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26D2F-4480-43EB-AC30-84000DE685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116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Toda la humanidad está representada por el espacio blanco</a:t>
            </a:r>
          </a:p>
          <a:p>
            <a:r>
              <a:rPr lang="es-ES" dirty="0" smtClean="0"/>
              <a:t>El círculo verde representa cada alma que ha sido bautizada en el nombre del Dios Trino.</a:t>
            </a:r>
          </a:p>
          <a:p>
            <a:endParaRPr lang="es-ES" dirty="0" smtClean="0"/>
          </a:p>
          <a:p>
            <a:r>
              <a:rPr lang="es-ES" dirty="0" smtClean="0"/>
              <a:t>El círculo naranja representa a aquellos que están sinceramente tratando de vivir como Cristo le enseñó y profesar a través de sus palabras y su estilo de vida.  Nota, esto es sólo una parte de los que son bautizados, porque hay muchas almas que han sido bautizadas que no tratan de vivir de acuerdo a la enseñanza de Cristo y que no lo profesan.</a:t>
            </a:r>
          </a:p>
          <a:p>
            <a:r>
              <a:rPr lang="es-ES" dirty="0" smtClean="0"/>
              <a:t>El área azul representa a aquellos que han sido sellados con el don del Espíritu Santo – que en nuestro tiempo son los miembros de la Iglesia Nueva Apostólica</a:t>
            </a:r>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26D2F-4480-43EB-AC30-84000DE685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1758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Toda la humanidad está representada por el espacio blanco</a:t>
            </a:r>
          </a:p>
          <a:p>
            <a:r>
              <a:rPr lang="es-ES" dirty="0" smtClean="0"/>
              <a:t>El círculo verde representa cada alma que ha sido bautizada en el nombre del Dios Trino.</a:t>
            </a:r>
          </a:p>
          <a:p>
            <a:endParaRPr lang="es-ES" dirty="0" smtClean="0"/>
          </a:p>
          <a:p>
            <a:r>
              <a:rPr lang="es-ES" dirty="0" smtClean="0"/>
              <a:t>El círculo naranja representa a aquellos que están sinceramente tratando de vivir como Cristo le enseñó y profesar a través de sus palabras y su estilo de vida.  Nota, esto es sólo una parte de los que son bautizados, porque hay muchas almas que han sido bautizadas que no tratan de vivir de acuerdo a la enseñanza de Cristo y que no lo profesan.</a:t>
            </a:r>
          </a:p>
          <a:p>
            <a:r>
              <a:rPr lang="es-ES" dirty="0" smtClean="0"/>
              <a:t>El área azul representa a aquellos que han sido sellados con el don del Espíritu Santo – que en nuestro tiempo son los miembros de la Iglesia Nueva Apostólica</a:t>
            </a:r>
          </a:p>
          <a:p>
            <a:endParaRPr lang="en-US" dirty="0" smtClean="0"/>
          </a:p>
          <a:p>
            <a:r>
              <a:rPr lang="es-ES" smtClean="0"/>
              <a:t>El área roja representa a aquellos que han sido sellados con el don del Espíritu Santo, son miembros activos de la iglesia de Cristo (lo que significa que ellos viven como Cristo le enseñó y profesan) y se están preparando para su regreso.</a:t>
            </a:r>
            <a:endParaRPr lang="en-US"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26D2F-4480-43EB-AC30-84000DE685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0791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955996-59EC-4A7A-BA8A-C36F3E0B8990}" type="slidenum">
              <a:rPr lang="en-US" smtClean="0"/>
              <a:t>18</a:t>
            </a:fld>
            <a:endParaRPr lang="en-US"/>
          </a:p>
        </p:txBody>
      </p:sp>
    </p:spTree>
    <p:extLst>
      <p:ext uri="{BB962C8B-B14F-4D97-AF65-F5344CB8AC3E}">
        <p14:creationId xmlns:p14="http://schemas.microsoft.com/office/powerpoint/2010/main" val="3472480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AR" sz="1200" kern="1200" dirty="0" smtClean="0">
                <a:solidFill>
                  <a:schemeClr val="tx1"/>
                </a:solidFill>
                <a:effectLst/>
                <a:latin typeface="+mn-lt"/>
                <a:ea typeface="+mn-ea"/>
                <a:cs typeface="+mn-cs"/>
              </a:rPr>
              <a:t>No hay voluntad libre sin el conocimiento de las opciones, quiere decir sin entendimiento</a:t>
            </a:r>
            <a:endParaRPr lang="en-US"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Si entendemos esto sabemos que no hay lugar para decir a las almas lo que tienen que hacer. Nos toca enseñarles, a fin de que sean capaces de decidir por sí mismos</a:t>
            </a:r>
            <a:endParaRPr lang="en-US"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Adán y Eva – Dios no los castigó cuando pecaron. Ellos simplemente eligieron seguir al diablo y no a Dios. Por esta razón tenían que seguir en la dirección que habían elegida.</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19</a:t>
            </a:fld>
            <a:endParaRPr lang="en-US"/>
          </a:p>
        </p:txBody>
      </p:sp>
    </p:spTree>
    <p:extLst>
      <p:ext uri="{BB962C8B-B14F-4D97-AF65-F5344CB8AC3E}">
        <p14:creationId xmlns:p14="http://schemas.microsoft.com/office/powerpoint/2010/main" val="878106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sz="1100" dirty="0"/>
              <a:t>Dios quiere que </a:t>
            </a:r>
            <a:r>
              <a:rPr lang="es-ES" sz="1100" b="1" dirty="0"/>
              <a:t>cumplamos nuestra misión </a:t>
            </a:r>
            <a:r>
              <a:rPr lang="es-ES" sz="1100" dirty="0"/>
              <a:t>en la iglesia de Cristo </a:t>
            </a:r>
            <a:r>
              <a:rPr lang="es-MX" sz="1100" b="1" dirty="0"/>
              <a:t>trabajando con los dones </a:t>
            </a:r>
            <a:r>
              <a:rPr lang="es-MX" sz="1100" dirty="0"/>
              <a:t>que nos ha confiado </a:t>
            </a:r>
            <a:r>
              <a:rPr lang="en-US" sz="1100" dirty="0"/>
              <a:t>.</a:t>
            </a:r>
          </a:p>
        </p:txBody>
      </p:sp>
      <p:sp>
        <p:nvSpPr>
          <p:cNvPr id="4" name="Slide Number Placeholder 3"/>
          <p:cNvSpPr>
            <a:spLocks noGrp="1"/>
          </p:cNvSpPr>
          <p:nvPr>
            <p:ph type="sldNum" sz="quarter" idx="10"/>
          </p:nvPr>
        </p:nvSpPr>
        <p:spPr/>
        <p:txBody>
          <a:bodyPr/>
          <a:lstStyle/>
          <a:p>
            <a:fld id="{42955996-59EC-4A7A-BA8A-C36F3E0B8990}" type="slidenum">
              <a:rPr lang="en-US" smtClean="0"/>
              <a:t>2</a:t>
            </a:fld>
            <a:endParaRPr lang="en-US"/>
          </a:p>
        </p:txBody>
      </p:sp>
    </p:spTree>
    <p:extLst>
      <p:ext uri="{BB962C8B-B14F-4D97-AF65-F5344CB8AC3E}">
        <p14:creationId xmlns:p14="http://schemas.microsoft.com/office/powerpoint/2010/main" val="2727739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AR" sz="1200" kern="1200" dirty="0" smtClean="0">
                <a:solidFill>
                  <a:schemeClr val="tx1"/>
                </a:solidFill>
                <a:effectLst/>
                <a:latin typeface="+mn-lt"/>
                <a:ea typeface="+mn-ea"/>
                <a:cs typeface="+mn-cs"/>
              </a:rPr>
              <a:t>Tenemos que ser instructores</a:t>
            </a:r>
            <a:endParaRPr lang="en-US"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En esta función necesitamos ser ejemplos, tenemos que ayudar y motivar</a:t>
            </a:r>
            <a:endParaRPr lang="en-US"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tenemos que ayudar a las almas para que ven y entienden sus opciones, y ayudarles a hacer una decisión (NO tomar la decisión para ellos)</a:t>
            </a:r>
            <a:endParaRPr lang="en-US"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Si no trabajamos como instructores en este sentido, pues se trata del hombre, de </a:t>
            </a:r>
            <a:r>
              <a:rPr lang="es-AR" sz="1200" i="1" kern="1200" dirty="0" smtClean="0">
                <a:solidFill>
                  <a:schemeClr val="tx1"/>
                </a:solidFill>
                <a:effectLst/>
                <a:latin typeface="+mn-lt"/>
                <a:ea typeface="+mn-ea"/>
                <a:cs typeface="+mn-cs"/>
              </a:rPr>
              <a:t>mi</a:t>
            </a:r>
            <a:r>
              <a:rPr lang="es-AR" sz="1200" kern="1200" dirty="0" smtClean="0">
                <a:solidFill>
                  <a:schemeClr val="tx1"/>
                </a:solidFill>
                <a:effectLst/>
                <a:latin typeface="+mn-lt"/>
                <a:ea typeface="+mn-ea"/>
                <a:cs typeface="+mn-cs"/>
              </a:rPr>
              <a:t> opinión, </a:t>
            </a:r>
            <a:r>
              <a:rPr lang="es-AR" sz="1200" i="1" kern="1200" dirty="0" smtClean="0">
                <a:solidFill>
                  <a:schemeClr val="tx1"/>
                </a:solidFill>
                <a:effectLst/>
                <a:latin typeface="+mn-lt"/>
                <a:ea typeface="+mn-ea"/>
                <a:cs typeface="+mn-cs"/>
              </a:rPr>
              <a:t>mis</a:t>
            </a:r>
            <a:r>
              <a:rPr lang="es-AR" sz="1200" kern="1200" dirty="0" smtClean="0">
                <a:solidFill>
                  <a:schemeClr val="tx1"/>
                </a:solidFill>
                <a:effectLst/>
                <a:latin typeface="+mn-lt"/>
                <a:ea typeface="+mn-ea"/>
                <a:cs typeface="+mn-cs"/>
              </a:rPr>
              <a:t> pensamientos, </a:t>
            </a:r>
            <a:r>
              <a:rPr lang="es-AR" sz="1200" i="1" kern="1200" dirty="0" smtClean="0">
                <a:solidFill>
                  <a:schemeClr val="tx1"/>
                </a:solidFill>
                <a:effectLst/>
                <a:latin typeface="+mn-lt"/>
                <a:ea typeface="+mn-ea"/>
                <a:cs typeface="+mn-cs"/>
              </a:rPr>
              <a:t>mi </a:t>
            </a:r>
            <a:r>
              <a:rPr lang="es-AR" sz="1200" kern="1200" dirty="0" smtClean="0">
                <a:solidFill>
                  <a:schemeClr val="tx1"/>
                </a:solidFill>
                <a:effectLst/>
                <a:latin typeface="+mn-lt"/>
                <a:ea typeface="+mn-ea"/>
                <a:cs typeface="+mn-cs"/>
              </a:rPr>
              <a:t>perspectiva, y no del evangelio</a:t>
            </a:r>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20</a:t>
            </a:fld>
            <a:endParaRPr lang="en-US"/>
          </a:p>
        </p:txBody>
      </p:sp>
    </p:spTree>
    <p:extLst>
      <p:ext uri="{BB962C8B-B14F-4D97-AF65-F5344CB8AC3E}">
        <p14:creationId xmlns:p14="http://schemas.microsoft.com/office/powerpoint/2010/main" val="8919917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AR" sz="1200" kern="1200" dirty="0" smtClean="0">
                <a:solidFill>
                  <a:schemeClr val="tx1"/>
                </a:solidFill>
                <a:effectLst/>
                <a:latin typeface="+mn-lt"/>
                <a:ea typeface="+mn-ea"/>
                <a:cs typeface="+mn-cs"/>
              </a:rPr>
              <a:t>Cambios en la iglesia</a:t>
            </a:r>
          </a:p>
          <a:p>
            <a:pPr lvl="0"/>
            <a:endParaRPr lang="es-AR"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Los apóstoles necesitan reconocer que son simples embajadores y siervos.</a:t>
            </a:r>
            <a:endParaRPr lang="en-US" sz="1200" kern="1200" dirty="0" smtClean="0">
              <a:solidFill>
                <a:schemeClr val="tx1"/>
              </a:solidFill>
              <a:effectLst/>
              <a:latin typeface="+mn-lt"/>
              <a:ea typeface="+mn-ea"/>
              <a:cs typeface="+mn-cs"/>
            </a:endParaRPr>
          </a:p>
          <a:p>
            <a:pPr lvl="2"/>
            <a:r>
              <a:rPr lang="es-AR" sz="1200" kern="1200" dirty="0" smtClean="0">
                <a:solidFill>
                  <a:schemeClr val="tx1"/>
                </a:solidFill>
                <a:effectLst/>
                <a:latin typeface="+mn-lt"/>
                <a:ea typeface="+mn-ea"/>
                <a:cs typeface="+mn-cs"/>
              </a:rPr>
              <a:t>Un embajador no tiene opinión. El hombre vestido con el ministerio de Apóstol o Apóstol Mayor puede cambiar. Pero somos nada más altoparlantes, y preferencias, antipatías y opiniones personales no tienen lugar en nuestro trabajo.</a:t>
            </a:r>
            <a:endParaRPr lang="en-US" sz="1200" kern="1200" dirty="0" smtClean="0">
              <a:solidFill>
                <a:schemeClr val="tx1"/>
              </a:solidFill>
              <a:effectLst/>
              <a:latin typeface="+mn-lt"/>
              <a:ea typeface="+mn-ea"/>
              <a:cs typeface="+mn-cs"/>
            </a:endParaRPr>
          </a:p>
          <a:p>
            <a:pPr lvl="2"/>
            <a:r>
              <a:rPr lang="es-AR" sz="1200" kern="1200" dirty="0" smtClean="0">
                <a:solidFill>
                  <a:schemeClr val="tx1"/>
                </a:solidFill>
                <a:effectLst/>
                <a:latin typeface="+mn-lt"/>
                <a:ea typeface="+mn-ea"/>
                <a:cs typeface="+mn-cs"/>
              </a:rPr>
              <a:t>Ejemplo – en la reunión de los Apóstoles de Distrito el Apóstol Mayor necesita convencer a cada uno cuando hay que tomar una decisión. De tal manera la decisión no se toma por un individuo. Es más bien el Apostolado que la toma. Adicionalmente, cada uno presente es responsable de la decisión tomada.</a:t>
            </a: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Cuando se construye una casa, preparando la fundación se utilizan herramientas diferentes, y trabajadores con habilidades muy distintas de los que pintarán los últimos cuartos. En estos últimos trabajos es el mismo edificio, pero un tiempo muy diferente, exigiendo actividades diferentes de los del principio.</a:t>
            </a:r>
            <a:endParaRPr lang="en-US"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En la iglesia de hoy día, cuando cambiamos ciertas cosas que empezaron nuestros antepasados (metodología o entendimiento), no hay intención de dar la idea que somos mejores que ellos. Simplemente estamos en un tiempo diferente del desarrollo de la iglesia.</a:t>
            </a:r>
            <a:endParaRPr lang="en-US" sz="1200" kern="1200" dirty="0" smtClean="0">
              <a:solidFill>
                <a:schemeClr val="tx1"/>
              </a:solidFill>
              <a:effectLst/>
              <a:latin typeface="+mn-lt"/>
              <a:ea typeface="+mn-ea"/>
              <a:cs typeface="+mn-cs"/>
            </a:endParaRPr>
          </a:p>
          <a:p>
            <a:pPr lvl="1"/>
            <a:r>
              <a:rPr lang="es-AR" sz="1200" kern="1200" dirty="0" smtClean="0">
                <a:solidFill>
                  <a:schemeClr val="tx1"/>
                </a:solidFill>
                <a:effectLst/>
                <a:latin typeface="+mn-lt"/>
                <a:ea typeface="+mn-ea"/>
                <a:cs typeface="+mn-cs"/>
              </a:rPr>
              <a:t>Consideremos la juventud de hoy</a:t>
            </a:r>
            <a:endParaRPr lang="en-US" sz="1200" kern="1200" dirty="0" smtClean="0">
              <a:solidFill>
                <a:schemeClr val="tx1"/>
              </a:solidFill>
              <a:effectLst/>
              <a:latin typeface="+mn-lt"/>
              <a:ea typeface="+mn-ea"/>
              <a:cs typeface="+mn-cs"/>
            </a:endParaRPr>
          </a:p>
          <a:p>
            <a:pPr lvl="2"/>
            <a:r>
              <a:rPr lang="es-AR" sz="1200" kern="1200" dirty="0" smtClean="0">
                <a:solidFill>
                  <a:schemeClr val="tx1"/>
                </a:solidFill>
                <a:effectLst/>
                <a:latin typeface="+mn-lt"/>
                <a:ea typeface="+mn-ea"/>
                <a:cs typeface="+mn-cs"/>
              </a:rPr>
              <a:t>Ejemplo: La disciplina en la escuela es diferente. No quiere indicar que un sistema es mejor que el otro – son diferentes. En generaciones pasadas un maestro golpeó a un niño que se comportó mal, y si tal niño, al llegar a casa, cometió el error de quejarse donde sus padres aquellos le dieron otra paliza. Hoy día no funciona.</a:t>
            </a:r>
            <a:endParaRPr lang="en-US" sz="1200" kern="1200" dirty="0" smtClean="0">
              <a:solidFill>
                <a:schemeClr val="tx1"/>
              </a:solidFill>
              <a:effectLst/>
              <a:latin typeface="+mn-lt"/>
              <a:ea typeface="+mn-ea"/>
              <a:cs typeface="+mn-cs"/>
            </a:endParaRPr>
          </a:p>
          <a:p>
            <a:pPr lvl="2"/>
            <a:r>
              <a:rPr lang="es-AR" sz="1200" kern="1200" dirty="0" smtClean="0">
                <a:solidFill>
                  <a:schemeClr val="tx1"/>
                </a:solidFill>
                <a:effectLst/>
                <a:latin typeface="+mn-lt"/>
                <a:ea typeface="+mn-ea"/>
                <a:cs typeface="+mn-cs"/>
              </a:rPr>
              <a:t>Si queremos mantener nuestros jóvenes en la iglesia y promover la fe en ellos necesitamos establecer credibilidad.</a:t>
            </a:r>
            <a:endParaRPr lang="en-US" sz="1200" kern="1200" dirty="0" smtClean="0">
              <a:solidFill>
                <a:schemeClr val="tx1"/>
              </a:solidFill>
              <a:effectLst/>
              <a:latin typeface="+mn-lt"/>
              <a:ea typeface="+mn-ea"/>
              <a:cs typeface="+mn-cs"/>
            </a:endParaRPr>
          </a:p>
          <a:p>
            <a:pPr lvl="2"/>
            <a:r>
              <a:rPr lang="es-AR" sz="1200" kern="1200" dirty="0" smtClean="0">
                <a:solidFill>
                  <a:schemeClr val="tx1"/>
                </a:solidFill>
                <a:effectLst/>
                <a:latin typeface="+mn-lt"/>
                <a:ea typeface="+mn-ea"/>
                <a:cs typeface="+mn-cs"/>
              </a:rPr>
              <a:t>La perspectiva es importante – nosotros (la INA) salimos de las tradiciones católica y anglicana, iglesias que estaban (y a veces todavía están) metidas en la política, ejerciendo poder sobre la vida de la gente.</a:t>
            </a:r>
            <a:endParaRPr lang="en-US" sz="1200" kern="1200" dirty="0" smtClean="0">
              <a:solidFill>
                <a:schemeClr val="tx1"/>
              </a:solidFill>
              <a:effectLst/>
              <a:latin typeface="+mn-lt"/>
              <a:ea typeface="+mn-ea"/>
              <a:cs typeface="+mn-cs"/>
            </a:endParaRPr>
          </a:p>
          <a:p>
            <a:pPr lvl="2"/>
            <a:r>
              <a:rPr lang="es-AR" sz="1200" kern="1200" dirty="0" smtClean="0">
                <a:solidFill>
                  <a:schemeClr val="tx1"/>
                </a:solidFill>
                <a:effectLst/>
                <a:latin typeface="+mn-lt"/>
                <a:ea typeface="+mn-ea"/>
                <a:cs typeface="+mn-cs"/>
              </a:rPr>
              <a:t>La iglesia tiene que ser pertinente y creíble para las generaciones a venir.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21</a:t>
            </a:fld>
            <a:endParaRPr lang="en-US"/>
          </a:p>
        </p:txBody>
      </p:sp>
    </p:spTree>
    <p:extLst>
      <p:ext uri="{BB962C8B-B14F-4D97-AF65-F5344CB8AC3E}">
        <p14:creationId xmlns:p14="http://schemas.microsoft.com/office/powerpoint/2010/main" val="1931668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2022" indent="-282022">
              <a:lnSpc>
                <a:spcPct val="150000"/>
              </a:lnSpc>
              <a:spcAft>
                <a:spcPts val="987"/>
              </a:spcAft>
              <a:buFont typeface="Wingdings" panose="05000000000000000000" pitchFamily="2" charset="2"/>
              <a:buChar char=""/>
            </a:pPr>
            <a:r>
              <a:rPr lang="es-ES" sz="1100" b="1" dirty="0">
                <a:latin typeface="Arial" panose="020B0604020202020204" pitchFamily="34" charset="0"/>
                <a:ea typeface="Arial" panose="020B0604020202020204" pitchFamily="34" charset="0"/>
                <a:cs typeface="Arial" panose="020B0604020202020204" pitchFamily="34" charset="0"/>
              </a:rPr>
              <a:t>El cuerpo de Cristo, una imagen de la iglesia de Cristo</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marR="463143" lvl="1" indent="-225618" algn="just">
              <a:lnSpc>
                <a:spcPct val="150000"/>
              </a:lnSpc>
              <a:spcBef>
                <a:spcPts val="1061"/>
              </a:spcBef>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Pablo usa la imagen del cuerpo para describir la iglesia. Los creyentes son miembros del cuerpo. Cada uno tiene una función diferente</a:t>
            </a:r>
            <a:r>
              <a:rPr lang="en-US" sz="1100" dirty="0">
                <a:latin typeface="Arial" panose="020B0604020202020204" pitchFamily="34" charset="0"/>
                <a:ea typeface="Arial" panose="020B0604020202020204" pitchFamily="34" charset="0"/>
                <a:cs typeface="Arial" panose="020B0604020202020204" pitchFamily="34" charset="0"/>
              </a:rPr>
              <a:t>.</a:t>
            </a:r>
            <a:r>
              <a:rPr lang="en-US" sz="1100" spc="-39"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endParaRPr>
          </a:p>
          <a:p>
            <a:pPr marL="676853" marR="463143" lvl="1" indent="-225618" algn="just">
              <a:lnSpc>
                <a:spcPct val="150000"/>
              </a:lnSpc>
              <a:spcBef>
                <a:spcPts val="1061"/>
              </a:spcBef>
              <a:buFont typeface="Wingdings" panose="05000000000000000000" pitchFamily="2" charset="2"/>
              <a:buChar char=""/>
            </a:pPr>
            <a:r>
              <a:rPr lang="en-US" sz="1100" dirty="0">
                <a:latin typeface="Arial" panose="020B0604020202020204" pitchFamily="34" charset="0"/>
                <a:ea typeface="Arial" panose="020B0604020202020204" pitchFamily="34" charset="0"/>
                <a:cs typeface="Arial" panose="020B0604020202020204" pitchFamily="34" charset="0"/>
              </a:rPr>
              <a:t>S</a:t>
            </a:r>
            <a:r>
              <a:rPr lang="es-ES" sz="1100" dirty="0">
                <a:latin typeface="Arial" panose="020B0604020202020204" pitchFamily="34" charset="0"/>
                <a:ea typeface="Arial" panose="020B0604020202020204" pitchFamily="34" charset="0"/>
                <a:cs typeface="Arial" panose="020B0604020202020204" pitchFamily="34" charset="0"/>
              </a:rPr>
              <a:t>u uso de esta imagen no pretende ser una definición completa y exhaustiva de la iglesia, sino simplemente describir algunos de sus aspecto</a:t>
            </a:r>
            <a:r>
              <a:rPr lang="en-US" sz="1100" dirty="0">
                <a:latin typeface="Arial" panose="020B0604020202020204" pitchFamily="34" charset="0"/>
                <a:ea typeface="Arial" panose="020B0604020202020204" pitchFamily="34" charset="0"/>
                <a:cs typeface="Arial" panose="020B0604020202020204" pitchFamily="34" charset="0"/>
              </a:rPr>
              <a:t>s:</a:t>
            </a:r>
            <a:endParaRPr lang="en-US" sz="1100" dirty="0">
              <a:latin typeface="Arial" panose="020B0604020202020204" pitchFamily="34" charset="0"/>
              <a:ea typeface="Arial" panose="020B0604020202020204" pitchFamily="34" charset="0"/>
            </a:endParaRPr>
          </a:p>
          <a:p>
            <a:pPr marL="1128089" marR="502000" lvl="2" indent="-225618">
              <a:lnSpc>
                <a:spcPct val="150000"/>
              </a:lnSpc>
              <a:spcBef>
                <a:spcPts val="982"/>
              </a:spcBef>
              <a:buFont typeface="Symbol" panose="05050102010706020507" pitchFamily="18" charset="2"/>
              <a:buChar char=""/>
              <a:tabLst>
                <a:tab pos="708817" algn="l"/>
                <a:tab pos="709443" algn="l"/>
              </a:tabLst>
            </a:pP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Cristo es la cabeza del cuerpo</a:t>
            </a:r>
            <a:r>
              <a:rPr lang="en-US" sz="1100" dirty="0">
                <a:latin typeface="Arial" panose="020B0604020202020204" pitchFamily="34" charset="0"/>
                <a:ea typeface="Arial" panose="020B0604020202020204" pitchFamily="34" charset="0"/>
                <a:cs typeface="Arial" panose="020B0604020202020204" pitchFamily="34" charset="0"/>
              </a:rPr>
              <a:t>, de la </a:t>
            </a:r>
            <a:r>
              <a:rPr lang="es-MX" sz="1100" dirty="0">
                <a:latin typeface="Arial" panose="020B0604020202020204" pitchFamily="34" charset="0"/>
                <a:ea typeface="Arial" panose="020B0604020202020204" pitchFamily="34" charset="0"/>
                <a:cs typeface="Arial" panose="020B0604020202020204" pitchFamily="34" charset="0"/>
              </a:rPr>
              <a:t>iglesia</a:t>
            </a:r>
            <a:r>
              <a:rPr lang="en-US" sz="1100" dirty="0">
                <a:latin typeface="Arial" panose="020B0604020202020204" pitchFamily="34" charset="0"/>
                <a:ea typeface="Arial" panose="020B0604020202020204" pitchFamily="34" charset="0"/>
                <a:cs typeface="Arial" panose="020B0604020202020204" pitchFamily="34" charset="0"/>
              </a:rPr>
              <a:t> (Col.</a:t>
            </a:r>
            <a:r>
              <a:rPr lang="en-US" sz="1100" spc="-10" dirty="0">
                <a:latin typeface="Arial" panose="020B0604020202020204" pitchFamily="34" charset="0"/>
                <a:ea typeface="Arial" panose="020B0604020202020204" pitchFamily="34" charset="0"/>
                <a:cs typeface="Arial" panose="020B0604020202020204" pitchFamily="34" charset="0"/>
              </a:rPr>
              <a:t> </a:t>
            </a:r>
            <a:r>
              <a:rPr lang="en-US" sz="1100" dirty="0">
                <a:latin typeface="Arial" panose="020B0604020202020204" pitchFamily="34" charset="0"/>
                <a:ea typeface="Arial" panose="020B0604020202020204" pitchFamily="34" charset="0"/>
                <a:cs typeface="Arial" panose="020B0604020202020204" pitchFamily="34" charset="0"/>
              </a:rPr>
              <a:t>1:</a:t>
            </a:r>
            <a:r>
              <a:rPr lang="en-US" sz="1100" spc="-20" dirty="0">
                <a:latin typeface="Arial" panose="020B0604020202020204" pitchFamily="34" charset="0"/>
                <a:ea typeface="Arial" panose="020B0604020202020204" pitchFamily="34" charset="0"/>
                <a:cs typeface="Arial" panose="020B0604020202020204" pitchFamily="34" charset="0"/>
              </a:rPr>
              <a:t> </a:t>
            </a:r>
            <a:r>
              <a:rPr lang="en-US" sz="1100" dirty="0">
                <a:latin typeface="Arial" panose="020B0604020202020204" pitchFamily="34" charset="0"/>
                <a:ea typeface="Arial" panose="020B0604020202020204" pitchFamily="34" charset="0"/>
                <a:cs typeface="Arial" panose="020B0604020202020204" pitchFamily="34" charset="0"/>
              </a:rPr>
              <a:t>18):</a:t>
            </a:r>
            <a:r>
              <a:rPr lang="en-US" sz="1100" spc="-20"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579325" marR="502000" lvl="3" indent="-225618">
              <a:lnSpc>
                <a:spcPct val="150000"/>
              </a:lnSpc>
              <a:spcBef>
                <a:spcPts val="982"/>
              </a:spcBef>
              <a:buFont typeface="Courier New" panose="02070309020205020404" pitchFamily="49" charset="0"/>
              <a:buChar char="o"/>
              <a:tabLst>
                <a:tab pos="708817" algn="l"/>
                <a:tab pos="709443" algn="l"/>
              </a:tabLst>
            </a:pPr>
            <a:r>
              <a:rPr lang="en-US" sz="1100" dirty="0">
                <a:latin typeface="Arial" panose="020B0604020202020204" pitchFamily="34" charset="0"/>
                <a:ea typeface="Arial" panose="020B0604020202020204" pitchFamily="34" charset="0"/>
                <a:cs typeface="Arial" panose="020B0604020202020204" pitchFamily="34" charset="0"/>
              </a:rPr>
              <a:t>l</a:t>
            </a:r>
            <a:r>
              <a:rPr lang="es-ES" sz="1100" dirty="0">
                <a:latin typeface="Arial" panose="020B0604020202020204" pitchFamily="34" charset="0"/>
                <a:ea typeface="Arial" panose="020B0604020202020204" pitchFamily="34" charset="0"/>
                <a:cs typeface="Arial" panose="020B0604020202020204" pitchFamily="34" charset="0"/>
              </a:rPr>
              <a:t>a iglesia se encuentra al servicio de Cristo así como el cuerpo pone en acción las decisiones tomadas en la cabeza</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marR="502000" lvl="2" indent="-225618">
              <a:lnSpc>
                <a:spcPct val="150000"/>
              </a:lnSpc>
              <a:spcBef>
                <a:spcPts val="982"/>
              </a:spcBef>
              <a:buFont typeface="Symbol" panose="05050102010706020507" pitchFamily="18" charset="2"/>
              <a:buChar char=""/>
              <a:tabLst>
                <a:tab pos="708817" algn="l"/>
                <a:tab pos="709443" algn="l"/>
              </a:tabLst>
            </a:pPr>
            <a:r>
              <a:rPr lang="es-MX" sz="1100" dirty="0">
                <a:latin typeface="Arial" panose="020B0604020202020204" pitchFamily="34" charset="0"/>
                <a:ea typeface="Arial" panose="020B0604020202020204" pitchFamily="34" charset="0"/>
                <a:cs typeface="Arial" panose="020B0604020202020204" pitchFamily="34" charset="0"/>
              </a:rPr>
              <a:t>los miembros del cuerpo son </a:t>
            </a:r>
            <a:r>
              <a:rPr lang="es-MX" sz="1100" dirty="0">
                <a:highlight>
                  <a:srgbClr val="FFFF00"/>
                </a:highlight>
                <a:latin typeface="Arial" panose="020B0604020202020204" pitchFamily="34" charset="0"/>
                <a:ea typeface="Arial" panose="020B0604020202020204" pitchFamily="34" charset="0"/>
                <a:cs typeface="Arial" panose="020B0604020202020204" pitchFamily="34" charset="0"/>
              </a:rPr>
              <a:t>todos diferentes</a:t>
            </a:r>
            <a:r>
              <a:rPr lang="es-MX" sz="1100" dirty="0">
                <a:latin typeface="Arial" panose="020B0604020202020204" pitchFamily="34" charset="0"/>
                <a:ea typeface="Arial" panose="020B0604020202020204" pitchFamily="34" charset="0"/>
                <a:cs typeface="Arial" panose="020B0604020202020204" pitchFamily="34" charset="0"/>
              </a:rPr>
              <a:t>: es posible </a:t>
            </a:r>
            <a:r>
              <a:rPr lang="en-US" sz="1100" dirty="0">
                <a:latin typeface="Arial" panose="020B0604020202020204" pitchFamily="34" charset="0"/>
                <a:ea typeface="Arial" panose="020B0604020202020204" pitchFamily="34" charset="0"/>
                <a:cs typeface="Arial" panose="020B0604020202020204" pitchFamily="34" charset="0"/>
              </a:rPr>
              <a:t>que </a:t>
            </a: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no todos tengan el mismo deber </a:t>
            </a:r>
            <a:r>
              <a:rPr lang="en-US" sz="1100" dirty="0">
                <a:latin typeface="Arial" panose="020B0604020202020204" pitchFamily="34" charset="0"/>
                <a:ea typeface="Arial" panose="020B0604020202020204" pitchFamily="34" charset="0"/>
                <a:cs typeface="Arial" panose="020B0604020202020204" pitchFamily="34" charset="0"/>
              </a:rPr>
              <a:t>que </a:t>
            </a:r>
            <a:r>
              <a:rPr lang="es-MX" sz="1100" dirty="0">
                <a:latin typeface="Arial" panose="020B0604020202020204" pitchFamily="34" charset="0"/>
                <a:ea typeface="Arial" panose="020B0604020202020204" pitchFamily="34" charset="0"/>
                <a:cs typeface="Arial" panose="020B0604020202020204" pitchFamily="34" charset="0"/>
              </a:rPr>
              <a:t>cumplir (Romanos </a:t>
            </a:r>
            <a:r>
              <a:rPr lang="en-US" sz="1100" dirty="0">
                <a:latin typeface="Arial" panose="020B0604020202020204" pitchFamily="34" charset="0"/>
                <a:ea typeface="Arial" panose="020B0604020202020204" pitchFamily="34" charset="0"/>
                <a:cs typeface="Arial" panose="020B0604020202020204" pitchFamily="34" charset="0"/>
              </a:rPr>
              <a:t>12: 4), sin embargo, </a:t>
            </a:r>
            <a:r>
              <a:rPr lang="es-ES" sz="1100" b="1" dirty="0">
                <a:highlight>
                  <a:srgbClr val="FFFF00"/>
                </a:highlight>
                <a:latin typeface="Arial" panose="020B0604020202020204" pitchFamily="34" charset="0"/>
                <a:ea typeface="Arial" panose="020B0604020202020204" pitchFamily="34" charset="0"/>
                <a:cs typeface="Arial" panose="020B0604020202020204" pitchFamily="34" charset="0"/>
              </a:rPr>
              <a:t>trabajan juntos y se sirven unos a otros</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marR="498240" lvl="2" indent="-225618">
              <a:lnSpc>
                <a:spcPct val="150000"/>
              </a:lnSpc>
              <a:spcBef>
                <a:spcPts val="992"/>
              </a:spcBef>
              <a:buFont typeface="Symbol" panose="05050102010706020507" pitchFamily="18" charset="2"/>
              <a:buChar char=""/>
              <a:tabLst>
                <a:tab pos="708817" algn="l"/>
                <a:tab pos="709443" algn="l"/>
              </a:tabLst>
            </a:pPr>
            <a:r>
              <a:rPr lang="en-US" sz="1100" dirty="0">
                <a:latin typeface="Arial" panose="020B0604020202020204" pitchFamily="34" charset="0"/>
                <a:ea typeface="Arial" panose="020B0604020202020204" pitchFamily="34" charset="0"/>
                <a:cs typeface="Arial" panose="020B0604020202020204" pitchFamily="34" charset="0"/>
              </a:rPr>
              <a:t>Para la </a:t>
            </a:r>
            <a:r>
              <a:rPr lang="es-MX" sz="1100" u="sng" dirty="0">
                <a:highlight>
                  <a:srgbClr val="FFFF00"/>
                </a:highlight>
                <a:latin typeface="Arial" panose="020B0604020202020204" pitchFamily="34" charset="0"/>
                <a:ea typeface="Arial" panose="020B0604020202020204" pitchFamily="34" charset="0"/>
                <a:cs typeface="Arial" panose="020B0604020202020204" pitchFamily="34" charset="0"/>
              </a:rPr>
              <a:t>edificación</a:t>
            </a:r>
            <a:r>
              <a:rPr lang="es-MX" sz="1100" u="sng" dirty="0">
                <a:latin typeface="Arial" panose="020B0604020202020204" pitchFamily="34" charset="0"/>
                <a:ea typeface="Arial" panose="020B0604020202020204" pitchFamily="34" charset="0"/>
                <a:cs typeface="Arial" panose="020B0604020202020204" pitchFamily="34" charset="0"/>
              </a:rPr>
              <a:t> del cuerpo</a:t>
            </a:r>
            <a:r>
              <a:rPr lang="en-US" sz="1100" dirty="0">
                <a:latin typeface="Arial" panose="020B0604020202020204" pitchFamily="34" charset="0"/>
                <a:ea typeface="Arial" panose="020B0604020202020204" pitchFamily="34" charset="0"/>
                <a:cs typeface="Arial" panose="020B0604020202020204" pitchFamily="34" charset="0"/>
              </a:rPr>
              <a:t>, </a:t>
            </a:r>
            <a:r>
              <a:rPr lang="es-ES" sz="1100" dirty="0">
                <a:latin typeface="Arial" panose="020B0604020202020204" pitchFamily="34" charset="0"/>
                <a:ea typeface="Arial" panose="020B0604020202020204" pitchFamily="34" charset="0"/>
                <a:cs typeface="Arial" panose="020B0604020202020204" pitchFamily="34" charset="0"/>
              </a:rPr>
              <a:t>Dios ha dado dones y servicios individuales </a:t>
            </a:r>
            <a:r>
              <a:rPr lang="en-US" sz="1100" dirty="0">
                <a:latin typeface="Arial" panose="020B0604020202020204" pitchFamily="34" charset="0"/>
                <a:ea typeface="Arial" panose="020B0604020202020204" pitchFamily="34" charset="0"/>
                <a:cs typeface="Arial" panose="020B0604020202020204" pitchFamily="34" charset="0"/>
              </a:rPr>
              <a:t>(</a:t>
            </a:r>
            <a:r>
              <a:rPr lang="es-MX" sz="1100" dirty="0">
                <a:latin typeface="Arial" panose="020B0604020202020204" pitchFamily="34" charset="0"/>
                <a:ea typeface="Arial" panose="020B0604020202020204" pitchFamily="34" charset="0"/>
                <a:cs typeface="Arial" panose="020B0604020202020204" pitchFamily="34" charset="0"/>
              </a:rPr>
              <a:t>Efesio</a:t>
            </a:r>
            <a:r>
              <a:rPr lang="en-US" sz="1100" dirty="0">
                <a:latin typeface="Arial" panose="020B0604020202020204" pitchFamily="34" charset="0"/>
                <a:ea typeface="Arial" panose="020B0604020202020204" pitchFamily="34" charset="0"/>
                <a:cs typeface="Arial" panose="020B0604020202020204" pitchFamily="34" charset="0"/>
              </a:rPr>
              <a:t>s 4: 11- 13; </a:t>
            </a:r>
            <a:r>
              <a:rPr lang="es-MX" sz="1100" dirty="0">
                <a:latin typeface="Arial" panose="020B0604020202020204" pitchFamily="34" charset="0"/>
                <a:ea typeface="Arial" panose="020B0604020202020204" pitchFamily="34" charset="0"/>
                <a:cs typeface="Arial" panose="020B0604020202020204" pitchFamily="34" charset="0"/>
              </a:rPr>
              <a:t>Romanos</a:t>
            </a:r>
            <a:r>
              <a:rPr lang="en-US" sz="1100" dirty="0">
                <a:latin typeface="Arial" panose="020B0604020202020204" pitchFamily="34" charset="0"/>
                <a:ea typeface="Arial" panose="020B0604020202020204" pitchFamily="34" charset="0"/>
                <a:cs typeface="Arial" panose="020B0604020202020204" pitchFamily="34" charset="0"/>
              </a:rPr>
              <a:t> 12: 6-8; 1 Corintios 12:</a:t>
            </a:r>
            <a:r>
              <a:rPr lang="en-US" sz="1100" spc="25" dirty="0">
                <a:latin typeface="Arial" panose="020B0604020202020204" pitchFamily="34" charset="0"/>
                <a:ea typeface="Arial" panose="020B0604020202020204" pitchFamily="34" charset="0"/>
                <a:cs typeface="Arial" panose="020B0604020202020204" pitchFamily="34" charset="0"/>
              </a:rPr>
              <a:t> </a:t>
            </a:r>
            <a:r>
              <a:rPr lang="en-US" sz="1100" dirty="0">
                <a:latin typeface="Arial" panose="020B0604020202020204" pitchFamily="34" charset="0"/>
                <a:ea typeface="Arial" panose="020B0604020202020204" pitchFamily="34" charset="0"/>
                <a:cs typeface="Arial" panose="020B0604020202020204" pitchFamily="34" charset="0"/>
              </a:rPr>
              <a:t>4-11);</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marR="500120" lvl="2" indent="-225618">
              <a:lnSpc>
                <a:spcPct val="150000"/>
              </a:lnSpc>
              <a:spcBef>
                <a:spcPts val="997"/>
              </a:spcBef>
              <a:buFont typeface="Symbol" panose="05050102010706020507" pitchFamily="18" charset="2"/>
              <a:buChar char=""/>
              <a:tabLst>
                <a:tab pos="708817" algn="l"/>
                <a:tab pos="709443" algn="l"/>
              </a:tabLst>
            </a:pPr>
            <a:r>
              <a:rPr lang="es-ES" sz="1100" b="1" u="sng" dirty="0">
                <a:latin typeface="Arial" panose="020B0604020202020204" pitchFamily="34" charset="0"/>
                <a:ea typeface="Arial" panose="020B0604020202020204" pitchFamily="34" charset="0"/>
                <a:cs typeface="Arial" panose="020B0604020202020204" pitchFamily="34" charset="0"/>
              </a:rPr>
              <a:t>El crecimiento de la iglesia como el cuerpo de Cristo resulta de la voluntad y las acciones de Dios</a:t>
            </a:r>
            <a:r>
              <a:rPr lang="en-US" sz="1100" dirty="0">
                <a:latin typeface="Arial" panose="020B0604020202020204" pitchFamily="34" charset="0"/>
                <a:ea typeface="Arial" panose="020B0604020202020204" pitchFamily="34" charset="0"/>
                <a:cs typeface="Arial" panose="020B0604020202020204" pitchFamily="34" charset="0"/>
              </a:rPr>
              <a:t> (</a:t>
            </a:r>
            <a:r>
              <a:rPr lang="es-MX" sz="1100" dirty="0">
                <a:latin typeface="Arial" panose="020B0604020202020204" pitchFamily="34" charset="0"/>
                <a:ea typeface="Arial" panose="020B0604020202020204" pitchFamily="34" charset="0"/>
                <a:cs typeface="Arial" panose="020B0604020202020204" pitchFamily="34" charset="0"/>
              </a:rPr>
              <a:t>Colosenses</a:t>
            </a:r>
            <a:r>
              <a:rPr lang="en-US" sz="1100" dirty="0">
                <a:latin typeface="Arial" panose="020B0604020202020204" pitchFamily="34" charset="0"/>
                <a:ea typeface="Arial" panose="020B0604020202020204" pitchFamily="34" charset="0"/>
                <a:cs typeface="Arial" panose="020B0604020202020204" pitchFamily="34" charset="0"/>
              </a:rPr>
              <a:t> 2:</a:t>
            </a:r>
            <a:r>
              <a:rPr lang="en-US" sz="1100" spc="-5" dirty="0">
                <a:latin typeface="Arial" panose="020B0604020202020204" pitchFamily="34" charset="0"/>
                <a:ea typeface="Arial" panose="020B0604020202020204" pitchFamily="34" charset="0"/>
                <a:cs typeface="Arial" panose="020B0604020202020204" pitchFamily="34" charset="0"/>
              </a:rPr>
              <a:t> </a:t>
            </a:r>
            <a:r>
              <a:rPr lang="en-US" sz="1100" dirty="0">
                <a:latin typeface="Arial" panose="020B0604020202020204" pitchFamily="34" charset="0"/>
                <a:ea typeface="Arial" panose="020B0604020202020204" pitchFamily="34" charset="0"/>
                <a:cs typeface="Arial" panose="020B0604020202020204" pitchFamily="34" charset="0"/>
              </a:rPr>
              <a:t>19).</a:t>
            </a:r>
          </a:p>
          <a:p>
            <a:pPr marL="1128089" marR="500120" lvl="2" indent="-225618">
              <a:lnSpc>
                <a:spcPct val="150000"/>
              </a:lnSpc>
              <a:spcBef>
                <a:spcPts val="997"/>
              </a:spcBef>
              <a:buFont typeface="Wingdings" panose="05000000000000000000" pitchFamily="2" charset="2"/>
              <a:buChar char=""/>
              <a:tabLst>
                <a:tab pos="708817" algn="l"/>
                <a:tab pos="709443" algn="l"/>
              </a:tabLst>
            </a:pPr>
            <a:r>
              <a:rPr lang="en-US" sz="1100" dirty="0">
                <a:latin typeface="Arial" panose="020B0604020202020204" pitchFamily="34" charset="0"/>
                <a:ea typeface="Arial" panose="020B0604020202020204" pitchFamily="34" charset="0"/>
                <a:cs typeface="Arial" panose="020B0604020202020204" pitchFamily="34" charset="0"/>
              </a:rPr>
              <a:t>La</a:t>
            </a:r>
            <a:r>
              <a:rPr lang="en-US" sz="1100" spc="-39" dirty="0">
                <a:latin typeface="Arial" panose="020B0604020202020204" pitchFamily="34" charset="0"/>
                <a:ea typeface="Arial" panose="020B0604020202020204" pitchFamily="34" charset="0"/>
                <a:cs typeface="Arial" panose="020B0604020202020204" pitchFamily="34" charset="0"/>
              </a:rPr>
              <a:t> </a:t>
            </a:r>
            <a:r>
              <a:rPr lang="es-MX" sz="1100" dirty="0">
                <a:highlight>
                  <a:srgbClr val="FFFF00"/>
                </a:highlight>
                <a:latin typeface="Arial" panose="020B0604020202020204" pitchFamily="34" charset="0"/>
                <a:ea typeface="Arial" panose="020B0604020202020204" pitchFamily="34" charset="0"/>
                <a:cs typeface="Arial" panose="020B0604020202020204" pitchFamily="34" charset="0"/>
              </a:rPr>
              <a:t>iglesia</a:t>
            </a:r>
            <a:r>
              <a:rPr lang="es-MX" sz="1100" spc="-39" dirty="0">
                <a:highlight>
                  <a:srgbClr val="FFFF00"/>
                </a:highlight>
                <a:latin typeface="Arial" panose="020B0604020202020204" pitchFamily="34" charset="0"/>
                <a:ea typeface="Arial" panose="020B0604020202020204" pitchFamily="34" charset="0"/>
                <a:cs typeface="Arial" panose="020B0604020202020204" pitchFamily="34" charset="0"/>
              </a:rPr>
              <a:t> </a:t>
            </a:r>
            <a:r>
              <a:rPr lang="en-US" sz="1100" spc="-39" dirty="0">
                <a:highlight>
                  <a:srgbClr val="FFFF00"/>
                </a:highlight>
                <a:latin typeface="Arial" panose="020B0604020202020204" pitchFamily="34" charset="0"/>
                <a:ea typeface="Arial" panose="020B0604020202020204" pitchFamily="34" charset="0"/>
                <a:cs typeface="Arial" panose="020B0604020202020204" pitchFamily="34" charset="0"/>
              </a:rPr>
              <a:t>de</a:t>
            </a:r>
            <a:r>
              <a:rPr lang="en-US" sz="1100" spc="-35" dirty="0">
                <a:highlight>
                  <a:srgbClr val="FFFF00"/>
                </a:highlight>
                <a:latin typeface="Arial" panose="020B0604020202020204" pitchFamily="34" charset="0"/>
                <a:ea typeface="Arial" panose="020B0604020202020204" pitchFamily="34" charset="0"/>
                <a:cs typeface="Arial" panose="020B0604020202020204" pitchFamily="34" charset="0"/>
              </a:rPr>
              <a:t> </a:t>
            </a:r>
            <a:r>
              <a:rPr lang="en-US" sz="1100" dirty="0">
                <a:highlight>
                  <a:srgbClr val="FFFF00"/>
                </a:highlight>
                <a:latin typeface="Arial" panose="020B0604020202020204" pitchFamily="34" charset="0"/>
                <a:ea typeface="Arial" panose="020B0604020202020204" pitchFamily="34" charset="0"/>
                <a:cs typeface="Arial" panose="020B0604020202020204" pitchFamily="34" charset="0"/>
              </a:rPr>
              <a:t>Cristo</a:t>
            </a:r>
            <a:r>
              <a:rPr lang="en-US" sz="1100" spc="-35" dirty="0">
                <a:latin typeface="Arial" panose="020B0604020202020204" pitchFamily="34" charset="0"/>
                <a:ea typeface="Arial" panose="020B0604020202020204" pitchFamily="34" charset="0"/>
                <a:cs typeface="Arial" panose="020B0604020202020204" pitchFamily="34" charset="0"/>
              </a:rPr>
              <a:t> </a:t>
            </a:r>
            <a:r>
              <a:rPr lang="en-US" sz="1100" dirty="0">
                <a:latin typeface="Arial" panose="020B0604020202020204" pitchFamily="34" charset="0"/>
                <a:ea typeface="Arial" panose="020B0604020202020204" pitchFamily="34" charset="0"/>
                <a:cs typeface="Arial" panose="020B0604020202020204" pitchFamily="34" charset="0"/>
              </a:rPr>
              <a:t>se </a:t>
            </a:r>
            <a:r>
              <a:rPr lang="es-MX" sz="1100" dirty="0">
                <a:latin typeface="Arial" panose="020B0604020202020204" pitchFamily="34" charset="0"/>
                <a:ea typeface="Arial" panose="020B0604020202020204" pitchFamily="34" charset="0"/>
                <a:cs typeface="Arial" panose="020B0604020202020204" pitchFamily="34" charset="0"/>
              </a:rPr>
              <a:t>compone </a:t>
            </a:r>
            <a:r>
              <a:rPr lang="en-US" sz="1100" dirty="0">
                <a:latin typeface="Arial" panose="020B0604020202020204" pitchFamily="34" charset="0"/>
                <a:ea typeface="Arial" panose="020B0604020202020204" pitchFamily="34" charset="0"/>
                <a:cs typeface="Arial" panose="020B0604020202020204" pitchFamily="34" charset="0"/>
              </a:rPr>
              <a:t>de </a:t>
            </a: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todos los creyentes que pertenecen a Cristo a través del bautismo, la creencia y la profesión</a:t>
            </a:r>
            <a:r>
              <a:rPr lang="en-US" sz="1100" dirty="0">
                <a:latin typeface="Arial" panose="020B0604020202020204" pitchFamily="34" charset="0"/>
                <a:ea typeface="Arial" panose="020B0604020202020204" pitchFamily="34" charset="0"/>
                <a:cs typeface="Arial" panose="020B0604020202020204" pitchFamily="34" charset="0"/>
              </a:rPr>
              <a:t>. This is </a:t>
            </a:r>
            <a:r>
              <a:rPr lang="es-ES" sz="1100" dirty="0">
                <a:latin typeface="Arial" panose="020B0604020202020204" pitchFamily="34" charset="0"/>
                <a:ea typeface="Arial" panose="020B0604020202020204" pitchFamily="34" charset="0"/>
                <a:cs typeface="Arial" panose="020B0604020202020204" pitchFamily="34" charset="0"/>
              </a:rPr>
              <a:t>Esto es algo que solo podemos captar por fe</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marR="500120" lvl="2" indent="-225618" algn="just">
              <a:lnSpc>
                <a:spcPct val="150000"/>
              </a:lnSpc>
              <a:spcBef>
                <a:spcPts val="953"/>
              </a:spcBef>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En el tiempo de Pablo</a:t>
            </a:r>
            <a:r>
              <a:rPr lang="en-US" sz="1100" dirty="0">
                <a:latin typeface="Arial" panose="020B0604020202020204" pitchFamily="34" charset="0"/>
                <a:ea typeface="Arial" panose="020B0604020202020204" pitchFamily="34" charset="0"/>
                <a:cs typeface="Arial" panose="020B0604020202020204" pitchFamily="34" charset="0"/>
              </a:rPr>
              <a:t>, </a:t>
            </a:r>
            <a:r>
              <a:rPr lang="es-ES" sz="1100" dirty="0">
                <a:latin typeface="Arial" panose="020B0604020202020204" pitchFamily="34" charset="0"/>
                <a:ea typeface="Arial" panose="020B0604020202020204" pitchFamily="34" charset="0"/>
                <a:cs typeface="Arial" panose="020B0604020202020204" pitchFamily="34" charset="0"/>
              </a:rPr>
              <a:t>los cristianos estaban reunidos alrededor de los Apóstoles. En aquellos días todavía no había múltiples comunidades eclesiales o denominaciones.</a:t>
            </a:r>
            <a:endParaRPr lang="en-US" sz="1100" dirty="0">
              <a:latin typeface="Arial" panose="020B0604020202020204" pitchFamily="34" charset="0"/>
              <a:ea typeface="Arial" panose="020B0604020202020204" pitchFamily="34" charset="0"/>
            </a:endParaRPr>
          </a:p>
          <a:p>
            <a:pPr marL="1128089" marR="500120" lvl="2" indent="-225618" algn="just">
              <a:lnSpc>
                <a:spcPct val="150000"/>
              </a:lnSpc>
              <a:spcBef>
                <a:spcPts val="953"/>
              </a:spcBef>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Pablo no podría haber sabido qué cristianos realmente eran parte de la iglesia de Cristo</a:t>
            </a:r>
            <a:r>
              <a:rPr lang="en-US" sz="1100" dirty="0">
                <a:latin typeface="Arial" panose="020B0604020202020204" pitchFamily="34" charset="0"/>
                <a:ea typeface="Arial" panose="020B0604020202020204" pitchFamily="34" charset="0"/>
                <a:cs typeface="Arial" panose="020B0604020202020204" pitchFamily="34" charset="0"/>
              </a:rPr>
              <a:t>. </a:t>
            </a:r>
            <a:r>
              <a:rPr lang="es-ES" sz="1100" u="sng" dirty="0">
                <a:highlight>
                  <a:srgbClr val="FFFF00"/>
                </a:highlight>
                <a:latin typeface="Arial" panose="020B0604020202020204" pitchFamily="34" charset="0"/>
                <a:ea typeface="Arial" panose="020B0604020202020204" pitchFamily="34" charset="0"/>
                <a:cs typeface="Arial" panose="020B0604020202020204" pitchFamily="34" charset="0"/>
              </a:rPr>
              <a:t>Sólo Dios puede ver la sinceridad de la fe en cada individuo</a:t>
            </a:r>
            <a:r>
              <a:rPr lang="en-US" sz="1100" u="sng" dirty="0">
                <a:highlight>
                  <a:srgbClr val="FFFF00"/>
                </a:highlight>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endParaRPr>
          </a:p>
          <a:p>
            <a:pPr marL="1128089" marR="146025" lvl="2" indent="-225618" algn="just">
              <a:lnSpc>
                <a:spcPct val="150000"/>
              </a:lnSpc>
              <a:spcBef>
                <a:spcPts val="967"/>
              </a:spcBef>
              <a:buFont typeface="Wingdings" panose="05000000000000000000" pitchFamily="2" charset="2"/>
              <a:buChar char=""/>
            </a:pPr>
            <a:r>
              <a:rPr lang="es-ES" dirty="0"/>
              <a:t>Hoy nos enfrentamos a una gran diversidad de iglesias cristianas</a:t>
            </a:r>
            <a:r>
              <a:rPr lang="en-US" sz="1100"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endParaRPr>
          </a:p>
          <a:p>
            <a:pPr marL="1128089" marR="146025" lvl="2" indent="-225618" algn="just">
              <a:lnSpc>
                <a:spcPct val="150000"/>
              </a:lnSpc>
              <a:spcBef>
                <a:spcPts val="967"/>
              </a:spcBef>
              <a:buFont typeface="Wingdings" panose="05000000000000000000" pitchFamily="2" charset="2"/>
              <a:buChar char=""/>
            </a:pPr>
            <a:r>
              <a:rPr lang="es-ES" dirty="0"/>
              <a:t>La iglesia de Cristo no debe confundirse con estas instituciones o comunidades eclesiales. Entre otros, se compone de cristianos católicos, nuevoapostólicos, protestantes y ortodoxos, sin embargo, no se puede equiparar con la Iglesia Católica, la Iglesia Nueva Apostólica, la Iglesia Protestante o la Iglesia Ortodoxa, ni siquiera con la suma total de todas estas iglesias.</a:t>
            </a:r>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3</a:t>
            </a:fld>
            <a:endParaRPr lang="en-US"/>
          </a:p>
        </p:txBody>
      </p:sp>
    </p:spTree>
    <p:extLst>
      <p:ext uri="{BB962C8B-B14F-4D97-AF65-F5344CB8AC3E}">
        <p14:creationId xmlns:p14="http://schemas.microsoft.com/office/powerpoint/2010/main" val="3882466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2022" indent="-282022">
              <a:lnSpc>
                <a:spcPct val="150000"/>
              </a:lnSpc>
              <a:buFont typeface="Wingdings" panose="05000000000000000000" pitchFamily="2" charset="2"/>
              <a:buChar char=""/>
            </a:pPr>
            <a:r>
              <a:rPr lang="es-ES" sz="1100" b="1" dirty="0"/>
              <a:t>Ministerios, dones y servicios en la iglesia primitiva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Wingdings" panose="05000000000000000000" pitchFamily="2" charset="2"/>
              <a:buChar char=""/>
            </a:pP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Jesucristo equipó a su iglesia con el ministerio de Apóstol.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Eligió a los Apóstoles, los autorizó, los bendijo y los santificó, y les confió la administración de los sacramentos. Es a través del ministerio de Apóstol que los creyentes tienen acceso a la plenitud de la salvación</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dirty="0"/>
              <a:t>Además del ministerio de Apóstol</a:t>
            </a:r>
            <a:r>
              <a:rPr lang="en-US" sz="1100" dirty="0">
                <a:latin typeface="Arial" panose="020B0604020202020204" pitchFamily="34" charset="0"/>
                <a:ea typeface="Arial" panose="020B0604020202020204" pitchFamily="34" charset="0"/>
                <a:cs typeface="Arial" panose="020B0604020202020204" pitchFamily="34" charset="0"/>
              </a:rPr>
              <a:t>, </a:t>
            </a: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Dios también ha equipado a la iglesia con otros dones y servicios espirituales</a:t>
            </a:r>
            <a:r>
              <a:rPr lang="en-US" sz="1100" dirty="0">
                <a:latin typeface="Arial" panose="020B0604020202020204" pitchFamily="34" charset="0"/>
                <a:ea typeface="Arial" panose="020B0604020202020204" pitchFamily="34" charset="0"/>
                <a:cs typeface="Arial" panose="020B0604020202020204" pitchFamily="34" charset="0"/>
              </a:rPr>
              <a:t>. </a:t>
            </a:r>
            <a:r>
              <a:rPr lang="es-ES" dirty="0"/>
              <a:t>El Nuevo Testamento cita lo siguiente a este respecto</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Courier New" panose="02070309020205020404" pitchFamily="49" charset="0"/>
              <a:buChar char="o"/>
            </a:pPr>
            <a:r>
              <a:rPr lang="es-MX" sz="1100" dirty="0">
                <a:latin typeface="Arial" panose="020B0604020202020204" pitchFamily="34" charset="0"/>
                <a:ea typeface="Arial" panose="020B0604020202020204" pitchFamily="34" charset="0"/>
                <a:cs typeface="Arial" panose="020B0604020202020204" pitchFamily="34" charset="0"/>
              </a:rPr>
              <a:t>Romanos</a:t>
            </a:r>
            <a:r>
              <a:rPr lang="es-MX" sz="1100" spc="-64" dirty="0">
                <a:latin typeface="Arial" panose="020B0604020202020204" pitchFamily="34" charset="0"/>
                <a:ea typeface="Arial" panose="020B0604020202020204" pitchFamily="34" charset="0"/>
                <a:cs typeface="Arial" panose="020B0604020202020204" pitchFamily="34" charset="0"/>
              </a:rPr>
              <a:t> </a:t>
            </a:r>
            <a:r>
              <a:rPr lang="en-US" sz="1100" dirty="0">
                <a:latin typeface="Arial" panose="020B0604020202020204" pitchFamily="34" charset="0"/>
                <a:ea typeface="Arial" panose="020B0604020202020204" pitchFamily="34" charset="0"/>
                <a:cs typeface="Arial" panose="020B0604020202020204" pitchFamily="34" charset="0"/>
              </a:rPr>
              <a:t>12</a:t>
            </a:r>
            <a:r>
              <a:rPr lang="en-US" sz="1100" spc="-74" dirty="0">
                <a:latin typeface="Arial" panose="020B0604020202020204" pitchFamily="34" charset="0"/>
                <a:ea typeface="Arial" panose="020B0604020202020204" pitchFamily="34" charset="0"/>
                <a:cs typeface="Arial" panose="020B0604020202020204" pitchFamily="34" charset="0"/>
              </a:rPr>
              <a:t> </a:t>
            </a:r>
            <a:r>
              <a:rPr lang="es-ES" sz="1100" dirty="0">
                <a:latin typeface="Arial" panose="020B0604020202020204" pitchFamily="34" charset="0"/>
                <a:ea typeface="Arial" panose="020B0604020202020204" pitchFamily="34" charset="0"/>
                <a:cs typeface="Arial" panose="020B0604020202020204" pitchFamily="34" charset="0"/>
              </a:rPr>
              <a:t>menciona profecía, enseñanza, exhortación, liderazgo (la congregación) y misericordia</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Courier New" panose="02070309020205020404" pitchFamily="49" charset="0"/>
              <a:buChar char="o"/>
            </a:pPr>
            <a:r>
              <a:rPr lang="en-US" sz="1100" dirty="0">
                <a:latin typeface="Arial" panose="020B0604020202020204" pitchFamily="34" charset="0"/>
                <a:ea typeface="Arial" panose="020B0604020202020204" pitchFamily="34" charset="0"/>
                <a:cs typeface="Arial" panose="020B0604020202020204" pitchFamily="34" charset="0"/>
              </a:rPr>
              <a:t>En </a:t>
            </a:r>
            <a:r>
              <a:rPr lang="es-ES" dirty="0"/>
              <a:t>1 Corintios se mencionan los dones de la sabiduría, el conocimiento, la fe, la curación, el hacer milagros, la profecía, discernir los espíritus, hablar en diferentes lenguas y la interpretación de lenguas</a:t>
            </a:r>
            <a:r>
              <a:rPr lang="en-US" sz="1100"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Courier New" panose="02070309020205020404" pitchFamily="49" charset="0"/>
              <a:buChar char="o"/>
            </a:pPr>
            <a:r>
              <a:rPr lang="en-US" sz="1100" dirty="0">
                <a:latin typeface="Arial" panose="020B0604020202020204" pitchFamily="34" charset="0"/>
                <a:ea typeface="Arial" panose="020B0604020202020204" pitchFamily="34" charset="0"/>
                <a:cs typeface="Arial" panose="020B0604020202020204" pitchFamily="34" charset="0"/>
              </a:rPr>
              <a:t>La</a:t>
            </a:r>
            <a:r>
              <a:rPr lang="es-MX" sz="1100" dirty="0">
                <a:latin typeface="Arial" panose="020B0604020202020204" pitchFamily="34" charset="0"/>
                <a:ea typeface="Arial" panose="020B0604020202020204" pitchFamily="34" charset="0"/>
                <a:cs typeface="Arial" panose="020B0604020202020204" pitchFamily="34" charset="0"/>
              </a:rPr>
              <a:t> epístola </a:t>
            </a:r>
            <a:r>
              <a:rPr lang="es-ES" sz="1100" dirty="0">
                <a:latin typeface="Arial" panose="020B0604020202020204" pitchFamily="34" charset="0"/>
                <a:ea typeface="Arial" panose="020B0604020202020204" pitchFamily="34" charset="0"/>
                <a:cs typeface="Arial" panose="020B0604020202020204" pitchFamily="34" charset="0"/>
              </a:rPr>
              <a:t>también menciona apóstoles, profetas, maestros, milagros, dones de sanidades, ayuda, administraciones (congregacionales) y variedades de lenguas</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Courier New" panose="02070309020205020404" pitchFamily="49" charset="0"/>
              <a:buChar char="o"/>
            </a:pPr>
            <a:r>
              <a:rPr lang="es-MX" sz="1100" dirty="0">
                <a:latin typeface="Arial" panose="020B0604020202020204" pitchFamily="34" charset="0"/>
                <a:ea typeface="Arial" panose="020B0604020202020204" pitchFamily="34" charset="0"/>
                <a:cs typeface="Arial" panose="020B0604020202020204" pitchFamily="34" charset="0"/>
              </a:rPr>
              <a:t>Efesios</a:t>
            </a:r>
            <a:r>
              <a:rPr lang="en-US" sz="1100" dirty="0">
                <a:latin typeface="Arial" panose="020B0604020202020204" pitchFamily="34" charset="0"/>
                <a:ea typeface="Arial" panose="020B0604020202020204" pitchFamily="34" charset="0"/>
                <a:cs typeface="Arial" panose="020B0604020202020204" pitchFamily="34" charset="0"/>
              </a:rPr>
              <a:t> 4 </a:t>
            </a:r>
            <a:r>
              <a:rPr lang="es-ES" sz="1100" dirty="0">
                <a:latin typeface="Arial" panose="020B0604020202020204" pitchFamily="34" charset="0"/>
                <a:ea typeface="Arial" panose="020B0604020202020204" pitchFamily="34" charset="0"/>
                <a:cs typeface="Arial" panose="020B0604020202020204" pitchFamily="34" charset="0"/>
              </a:rPr>
              <a:t>habla de apóstoles, profetas, evangelistas, pastores y maestros</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MX" sz="1100" b="1" dirty="0">
                <a:highlight>
                  <a:srgbClr val="FFFF00"/>
                </a:highlight>
                <a:latin typeface="Arial" panose="020B0604020202020204" pitchFamily="34" charset="0"/>
                <a:ea typeface="Arial" panose="020B0604020202020204" pitchFamily="34" charset="0"/>
                <a:cs typeface="Arial" panose="020B0604020202020204" pitchFamily="34" charset="0"/>
              </a:rPr>
              <a:t>Por gracia</a:t>
            </a:r>
            <a:r>
              <a:rPr lang="en-US" sz="1100" b="1" dirty="0">
                <a:highlight>
                  <a:srgbClr val="FFFF00"/>
                </a:highlight>
                <a:latin typeface="Arial" panose="020B0604020202020204" pitchFamily="34" charset="0"/>
                <a:ea typeface="Arial" panose="020B0604020202020204" pitchFamily="34" charset="0"/>
                <a:cs typeface="Arial" panose="020B0604020202020204" pitchFamily="34" charset="0"/>
              </a:rPr>
              <a:t>, </a:t>
            </a:r>
            <a:r>
              <a:rPr lang="es-ES" sz="1100" b="1" dirty="0">
                <a:highlight>
                  <a:srgbClr val="FFFF00"/>
                </a:highlight>
                <a:latin typeface="Arial" panose="020B0604020202020204" pitchFamily="34" charset="0"/>
                <a:ea typeface="Arial" panose="020B0604020202020204" pitchFamily="34" charset="0"/>
                <a:cs typeface="Arial" panose="020B0604020202020204" pitchFamily="34" charset="0"/>
              </a:rPr>
              <a:t>Dios dispensa todos los dones, o carismas, sobre aquellos a quienes ha elegido para un servicio en la iglesia</a:t>
            </a:r>
            <a:r>
              <a:rPr lang="en-US" sz="1100" b="1" dirty="0">
                <a:highlight>
                  <a:srgbClr val="FFFF00"/>
                </a:highlight>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Courier New" panose="02070309020205020404" pitchFamily="49" charset="0"/>
              <a:buChar char="o"/>
            </a:pPr>
            <a:r>
              <a:rPr lang="es-ES" dirty="0"/>
              <a:t>Pablo hace uso de la imagen del cuerpo para explicar que no todos han recibido los mismos dones, sino que cada uno debe poner sus dones particulares al servicio de todos</a:t>
            </a:r>
            <a:r>
              <a:rPr lang="en-US" sz="1100"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579325" lvl="3" indent="-225618">
              <a:lnSpc>
                <a:spcPct val="150000"/>
              </a:lnSpc>
              <a:buFont typeface="Courier New" panose="02070309020205020404" pitchFamily="49" charset="0"/>
              <a:buChar char="o"/>
            </a:pPr>
            <a:r>
              <a:rPr lang="es-ES" sz="1100" u="sng" dirty="0">
                <a:latin typeface="Arial" panose="020B0604020202020204" pitchFamily="34" charset="0"/>
                <a:ea typeface="Arial" panose="020B0604020202020204" pitchFamily="34" charset="0"/>
                <a:cs typeface="Arial" panose="020B0604020202020204" pitchFamily="34" charset="0"/>
              </a:rPr>
              <a:t>Como miembros del mismo cuerpo, los creyentes están llamados a demostrar humildad, unidad y solidaridad</a:t>
            </a:r>
            <a:r>
              <a:rPr lang="en-US" sz="1100" u="sng"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Para edificar la iglesia, los apóstoles de la iglesia primitiva ordenaron diáconos, quienes los apoyaron en su trabajo</a:t>
            </a:r>
            <a:r>
              <a:rPr lang="en-US" sz="1100"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Más tarde dieron estructura a la iglesia al designar líderes locales (llamados Ancianos u Obispos) y prescribieron cómo los diversos dones debían aplicarse en la iglesia (1 Corintios 14, 1 Pedro 4:10)</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spcAft>
                <a:spcPts val="987"/>
              </a:spcAft>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Tenga en cuenta que las epístolas de los Apóstoles claramente enfatizan la naturaleza imperfecta de la iglesia de Cristo en su realidad histórica, porque estaba compuesta de hombres y mujeres imperfectos</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4</a:t>
            </a:fld>
            <a:endParaRPr lang="en-US"/>
          </a:p>
        </p:txBody>
      </p:sp>
    </p:spTree>
    <p:extLst>
      <p:ext uri="{BB962C8B-B14F-4D97-AF65-F5344CB8AC3E}">
        <p14:creationId xmlns:p14="http://schemas.microsoft.com/office/powerpoint/2010/main" val="432930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2022" indent="-282022">
              <a:lnSpc>
                <a:spcPct val="150000"/>
              </a:lnSpc>
              <a:buFont typeface="Wingdings" panose="05000000000000000000" pitchFamily="2" charset="2"/>
              <a:buChar char=""/>
            </a:pPr>
            <a:r>
              <a:rPr lang="es-ES" sz="1100" b="1" dirty="0">
                <a:latin typeface="Arial" panose="020B0604020202020204" pitchFamily="34" charset="0"/>
                <a:ea typeface="Arial" panose="020B0604020202020204" pitchFamily="34" charset="0"/>
                <a:cs typeface="Arial" panose="020B0604020202020204" pitchFamily="34" charset="0"/>
              </a:rPr>
              <a:t>Dones y servicios en la iglesia de Cristo después de la muerte de los Apóstoles</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Durante siglos después de la desaparición de los Apóstoles de la iglesia primitiva, el apostolado ya no estaba ocupado personalmente</a:t>
            </a:r>
            <a:r>
              <a:rPr lang="en-US" sz="1100"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Wingdings" panose="05000000000000000000" pitchFamily="2" charset="2"/>
              <a:buChar char=""/>
            </a:pPr>
            <a:r>
              <a:rPr lang="es-MX" sz="1100" dirty="0">
                <a:latin typeface="Arial" panose="020B0604020202020204" pitchFamily="34" charset="0"/>
                <a:ea typeface="Arial" panose="020B0604020202020204" pitchFamily="34" charset="0"/>
                <a:cs typeface="Arial" panose="020B0604020202020204" pitchFamily="34" charset="0"/>
              </a:rPr>
              <a:t>Ya no era posible:</a:t>
            </a:r>
            <a:endParaRPr lang="es-MX"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Ordenar a los siervos a un ministerio espiritual, es decir, para santificarlos, bendecirlos y autorizarlos en el nombre del Dios trino</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Dispensar el don del Espíritu Santo</a:t>
            </a:r>
          </a:p>
          <a:p>
            <a:pPr marL="1128089" lvl="2" indent="-225618">
              <a:lnSpc>
                <a:spcPct val="150000"/>
              </a:lnSpc>
              <a:buFont typeface="Symbol" panose="05050102010706020507" pitchFamily="18" charset="2"/>
              <a:buChar char=""/>
            </a:pPr>
            <a:r>
              <a:rPr lang="es-MX" sz="1100" dirty="0">
                <a:latin typeface="Arial" panose="020B0604020202020204" pitchFamily="34" charset="0"/>
                <a:ea typeface="Arial" panose="020B0604020202020204" pitchFamily="34" charset="0"/>
                <a:cs typeface="Arial" panose="020B0604020202020204" pitchFamily="34" charset="0"/>
              </a:rPr>
              <a:t>Obtener</a:t>
            </a:r>
            <a:r>
              <a:rPr lang="en-US" sz="1100" dirty="0">
                <a:latin typeface="Arial" panose="020B0604020202020204" pitchFamily="34" charset="0"/>
                <a:ea typeface="Arial" panose="020B0604020202020204" pitchFamily="34" charset="0"/>
                <a:cs typeface="Arial" panose="020B0604020202020204" pitchFamily="34" charset="0"/>
              </a:rPr>
              <a:t> </a:t>
            </a:r>
            <a:r>
              <a:rPr lang="es-ES" sz="1100" dirty="0">
                <a:latin typeface="Arial" panose="020B0604020202020204" pitchFamily="34" charset="0"/>
                <a:ea typeface="Arial" panose="020B0604020202020204" pitchFamily="34" charset="0"/>
                <a:cs typeface="Arial" panose="020B0604020202020204" pitchFamily="34" charset="0"/>
              </a:rPr>
              <a:t>la plenitud de los dones y las bendiciones asociadas con recibir una oblea consagrada por un apóstol o un ministro designado por él durante la celebración de la Sagrada Comunión</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Wingdings" panose="05000000000000000000" pitchFamily="2" charset="2"/>
              <a:buChar char=""/>
            </a:pP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Sin embargo, Dios continuó proveyendo para la iglesia de Cristo</a:t>
            </a:r>
            <a:r>
              <a:rPr lang="en-US" sz="1100" dirty="0">
                <a:highlight>
                  <a:srgbClr val="FFFF00"/>
                </a:highlight>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Todavía era posible para aquellos que creían en Jesucristo ser bautizados con agua e incorporados en el cuerpo de Cristo</a:t>
            </a:r>
            <a:r>
              <a:rPr lang="en-US" sz="1100" dirty="0">
                <a:latin typeface="Arial" panose="020B0604020202020204" pitchFamily="34" charset="0"/>
                <a:ea typeface="Arial" panose="020B0604020202020204" pitchFamily="34" charset="0"/>
                <a:cs typeface="Arial" panose="020B0604020202020204" pitchFamily="34" charset="0"/>
              </a:rPr>
              <a:t>.</a:t>
            </a:r>
            <a:r>
              <a:rPr lang="en-US" sz="1100" spc="-54"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MX" sz="1100" dirty="0">
                <a:highlight>
                  <a:srgbClr val="FFFF00"/>
                </a:highlight>
                <a:latin typeface="Arial" panose="020B0604020202020204" pitchFamily="34" charset="0"/>
                <a:ea typeface="Arial" panose="020B0604020202020204" pitchFamily="34" charset="0"/>
                <a:cs typeface="Arial" panose="020B0604020202020204" pitchFamily="34" charset="0"/>
              </a:rPr>
              <a:t>El</a:t>
            </a:r>
            <a:r>
              <a:rPr lang="es-MX" sz="1100" spc="-35" dirty="0">
                <a:highlight>
                  <a:srgbClr val="FFFF00"/>
                </a:highlight>
                <a:latin typeface="Arial" panose="020B0604020202020204" pitchFamily="34" charset="0"/>
                <a:ea typeface="Arial" panose="020B0604020202020204" pitchFamily="34" charset="0"/>
                <a:cs typeface="Arial" panose="020B0604020202020204" pitchFamily="34" charset="0"/>
              </a:rPr>
              <a:t> </a:t>
            </a:r>
            <a:r>
              <a:rPr lang="es-MX" sz="1100" b="1" dirty="0">
                <a:highlight>
                  <a:srgbClr val="FFFF00"/>
                </a:highlight>
                <a:latin typeface="Arial" panose="020B0604020202020204" pitchFamily="34" charset="0"/>
                <a:ea typeface="Arial" panose="020B0604020202020204" pitchFamily="34" charset="0"/>
                <a:cs typeface="Arial" panose="020B0604020202020204" pitchFamily="34" charset="0"/>
              </a:rPr>
              <a:t>Espíritu Santo continuó</a:t>
            </a:r>
            <a:r>
              <a:rPr lang="es-MX" sz="1100" dirty="0">
                <a:highlight>
                  <a:srgbClr val="FFFF00"/>
                </a:highlight>
                <a:latin typeface="Arial" panose="020B0604020202020204" pitchFamily="34" charset="0"/>
                <a:ea typeface="Arial" panose="020B0604020202020204" pitchFamily="34" charset="0"/>
                <a:cs typeface="Arial" panose="020B0604020202020204" pitchFamily="34" charset="0"/>
              </a:rPr>
              <a:t> Su actividad de salvación </a:t>
            </a:r>
            <a:r>
              <a:rPr lang="en-US" sz="1100" dirty="0">
                <a:highlight>
                  <a:srgbClr val="FFFF00"/>
                </a:highlight>
                <a:latin typeface="Arial" panose="020B0604020202020204" pitchFamily="34" charset="0"/>
                <a:ea typeface="Arial" panose="020B0604020202020204" pitchFamily="34" charset="0"/>
                <a:cs typeface="Arial" panose="020B0604020202020204" pitchFamily="34" charset="0"/>
              </a:rPr>
              <a:t>al </a:t>
            </a:r>
            <a:r>
              <a:rPr lang="es-ES" sz="1100" b="1" dirty="0">
                <a:highlight>
                  <a:srgbClr val="FFFF00"/>
                </a:highlight>
                <a:latin typeface="Arial" panose="020B0604020202020204" pitchFamily="34" charset="0"/>
                <a:ea typeface="Arial" panose="020B0604020202020204" pitchFamily="34" charset="0"/>
                <a:cs typeface="Arial" panose="020B0604020202020204" pitchFamily="34" charset="0"/>
              </a:rPr>
              <a:t>equipar a los miembros de la iglesia de Cristo</a:t>
            </a:r>
            <a:r>
              <a:rPr lang="en-US" sz="1100" dirty="0">
                <a:highlight>
                  <a:srgbClr val="FFFF00"/>
                </a:highlight>
                <a:latin typeface="Arial" panose="020B0604020202020204" pitchFamily="34" charset="0"/>
                <a:ea typeface="Arial" panose="020B0604020202020204" pitchFamily="34" charset="0"/>
                <a:cs typeface="Arial" panose="020B0604020202020204" pitchFamily="34" charset="0"/>
              </a:rPr>
              <a:t> </a:t>
            </a: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con los dones necesarios para la proclamación del evangelio, la profundización del conocimiento y el desarrollo de la iglesia</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buFont typeface="Symbol" panose="05050102010706020507" pitchFamily="18" charset="2"/>
              <a:buChar char=""/>
            </a:pPr>
            <a:r>
              <a:rPr lang="es-ES" dirty="0"/>
              <a:t>Los cristianos fieles pusieron sus dones al servicio de Cristo y su iglesia: proclamaron el Evangelio, enseñaron y exhortaron a los creyentes, registraron las Escrituras y, por lo tanto, conocieron y lideraron las comunidades de la iglesia, y ayudaron a los necesitados</a:t>
            </a:r>
          </a:p>
          <a:p>
            <a:pPr marL="1128089" lvl="2" indent="-225618">
              <a:lnSpc>
                <a:spcPct val="150000"/>
              </a:lnSpc>
              <a:buFont typeface="Symbol" panose="05050102010706020507" pitchFamily="18" charset="2"/>
              <a:buChar char=""/>
            </a:pPr>
            <a:r>
              <a:rPr lang="es-ES" sz="1100" u="sng" dirty="0">
                <a:highlight>
                  <a:srgbClr val="FFFF00"/>
                </a:highlight>
                <a:latin typeface="Arial" panose="020B0604020202020204" pitchFamily="34" charset="0"/>
                <a:ea typeface="Arial" panose="020B0604020202020204" pitchFamily="34" charset="0"/>
                <a:cs typeface="Arial" panose="020B0604020202020204" pitchFamily="34" charset="0"/>
              </a:rPr>
              <a:t>Durante todo este tiempo, la iglesia de Cristo pudo continuar porque los creyentes que habían sido bautizados con agua se comprometieron con los dones que habían recibido de Dios al servicio del cuerpo de Cristo</a:t>
            </a:r>
            <a:r>
              <a:rPr lang="en-US" sz="1100" u="sng" dirty="0">
                <a:highlight>
                  <a:srgbClr val="FFFF00"/>
                </a:highlight>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1128089" lvl="2" indent="-225618">
              <a:lnSpc>
                <a:spcPct val="150000"/>
              </a:lnSpc>
              <a:spcAft>
                <a:spcPts val="987"/>
              </a:spcAft>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Por otro lado, las imperfecciones de los miembros de la iglesia también fueron la raíz y la causa de ciertas deficiencias, que es cómo las numerosas divisiones que tan negativamente afectaron a la cristiandad deben ser entendidas, por ejemplo</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5</a:t>
            </a:fld>
            <a:endParaRPr lang="en-US"/>
          </a:p>
        </p:txBody>
      </p:sp>
    </p:spTree>
    <p:extLst>
      <p:ext uri="{BB962C8B-B14F-4D97-AF65-F5344CB8AC3E}">
        <p14:creationId xmlns:p14="http://schemas.microsoft.com/office/powerpoint/2010/main" val="3251050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5618" indent="-225618">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Desde la renovada ocupación del ministerio de Apóstol, aquellos que han sido bautizados con agua pueden recibir nuevamente el don del Espíritu Santo</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Al participar en el cuerpo y la sangre de Jesús, tienen pleno acceso a la comunión de vida con el Hijo de Dios. Los ministros pueden ser autorizados, bendecidos y santificados una vez más para el servicio en la iglesia</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buFont typeface="Wingdings" panose="05000000000000000000" pitchFamily="2" charset="2"/>
              <a:buChar char=""/>
            </a:pPr>
            <a:r>
              <a:rPr lang="es-ES" sz="1100" b="1" u="sng" dirty="0">
                <a:highlight>
                  <a:srgbClr val="FFFF00"/>
                </a:highlight>
                <a:latin typeface="Arial" panose="020B0604020202020204" pitchFamily="34" charset="0"/>
                <a:ea typeface="Arial" panose="020B0604020202020204" pitchFamily="34" charset="0"/>
                <a:cs typeface="Arial" panose="020B0604020202020204" pitchFamily="34" charset="0"/>
              </a:rPr>
              <a:t>La creencia en los apóstoles vivientes de hoy y el don del Espíritu Santo, es un don de gracia que Dios otorga a aquellos que ha elegido para este propósito</a:t>
            </a:r>
            <a:r>
              <a:rPr lang="en-US" sz="1100" b="1" u="sng" dirty="0">
                <a:highlight>
                  <a:srgbClr val="FFFF00"/>
                </a:highlight>
                <a:latin typeface="Arial" panose="020B0604020202020204" pitchFamily="34" charset="0"/>
                <a:ea typeface="Arial" panose="020B0604020202020204" pitchFamily="34" charset="0"/>
                <a:cs typeface="Arial" panose="020B0604020202020204" pitchFamily="34" charset="0"/>
              </a:rPr>
              <a:t>.</a:t>
            </a:r>
            <a:r>
              <a:rPr lang="es-ES" sz="1100" spc="-89" dirty="0">
                <a:latin typeface="Arial" panose="020B0604020202020204" pitchFamily="34" charset="0"/>
                <a:ea typeface="Arial" panose="020B0604020202020204" pitchFamily="34" charset="0"/>
                <a:cs typeface="Arial" panose="020B0604020202020204" pitchFamily="34" charset="0"/>
              </a:rPr>
              <a:t> Su decisión está más allá de la comprensión de nuestro intelecto humano</a:t>
            </a:r>
            <a:r>
              <a:rPr lang="en-US" sz="1100" dirty="0">
                <a:latin typeface="Arial" panose="020B0604020202020204" pitchFamily="34" charset="0"/>
                <a:ea typeface="Arial" panose="020B0604020202020204" pitchFamily="34" charset="0"/>
                <a:cs typeface="Arial" panose="020B0604020202020204" pitchFamily="34" charset="0"/>
              </a:rPr>
              <a:t>: </a:t>
            </a:r>
            <a:r>
              <a:rPr lang="en-US" sz="1100" b="1" dirty="0">
                <a:latin typeface="Arial" panose="020B0604020202020204" pitchFamily="34" charset="0"/>
                <a:ea typeface="Arial" panose="020B0604020202020204" pitchFamily="34" charset="0"/>
                <a:cs typeface="Arial" panose="020B0604020202020204" pitchFamily="34" charset="0"/>
              </a:rPr>
              <a:t>“</a:t>
            </a:r>
            <a:r>
              <a:rPr lang="es-ES" sz="1100" b="1" dirty="0">
                <a:latin typeface="Arial" panose="020B0604020202020204" pitchFamily="34" charset="0"/>
                <a:ea typeface="Arial" panose="020B0604020202020204" pitchFamily="34" charset="0"/>
                <a:cs typeface="Arial" panose="020B0604020202020204" pitchFamily="34" charset="0"/>
              </a:rPr>
              <a:t>Pero ahora Dios ha puesto a los miembros, cada uno de ellos, en el cuerpo como él quería</a:t>
            </a:r>
            <a:r>
              <a:rPr lang="en-US" sz="1100" b="1" dirty="0">
                <a:latin typeface="Arial" panose="020B0604020202020204" pitchFamily="34" charset="0"/>
                <a:ea typeface="Arial" panose="020B0604020202020204" pitchFamily="34" charset="0"/>
                <a:cs typeface="Arial" panose="020B0604020202020204" pitchFamily="34" charset="0"/>
              </a:rPr>
              <a:t>”</a:t>
            </a:r>
            <a:r>
              <a:rPr lang="en-US" sz="1100" dirty="0">
                <a:latin typeface="Arial" panose="020B0604020202020204" pitchFamily="34" charset="0"/>
                <a:ea typeface="Arial" panose="020B0604020202020204" pitchFamily="34" charset="0"/>
                <a:cs typeface="Arial" panose="020B0604020202020204" pitchFamily="34" charset="0"/>
              </a:rPr>
              <a:t> (1 </a:t>
            </a:r>
            <a:r>
              <a:rPr lang="es-ES" dirty="0"/>
              <a:t>Corintios</a:t>
            </a:r>
            <a:r>
              <a:rPr lang="en-US" sz="1100" dirty="0">
                <a:latin typeface="Arial" panose="020B0604020202020204" pitchFamily="34" charset="0"/>
                <a:ea typeface="Arial" panose="020B0604020202020204" pitchFamily="34" charset="0"/>
                <a:cs typeface="Arial" panose="020B0604020202020204" pitchFamily="34" charset="0"/>
              </a:rPr>
              <a:t> 12:</a:t>
            </a:r>
            <a:r>
              <a:rPr lang="en-US" sz="1100" spc="-5" dirty="0">
                <a:latin typeface="Arial" panose="020B0604020202020204" pitchFamily="34" charset="0"/>
                <a:ea typeface="Arial" panose="020B0604020202020204" pitchFamily="34" charset="0"/>
                <a:cs typeface="Arial" panose="020B0604020202020204" pitchFamily="34" charset="0"/>
              </a:rPr>
              <a:t> </a:t>
            </a:r>
            <a:r>
              <a:rPr lang="en-US" sz="1100" dirty="0">
                <a:latin typeface="Arial" panose="020B0604020202020204" pitchFamily="34" charset="0"/>
                <a:ea typeface="Arial" panose="020B0604020202020204" pitchFamily="34" charset="0"/>
                <a:cs typeface="Arial" panose="020B0604020202020204" pitchFamily="34" charset="0"/>
              </a:rPr>
              <a:t>18).</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spcAft>
                <a:spcPts val="987"/>
              </a:spcAft>
              <a:buFont typeface="Wingdings" panose="05000000000000000000" pitchFamily="2" charset="2"/>
              <a:buChar char=""/>
            </a:pPr>
            <a:r>
              <a:rPr lang="en-US" sz="1100" dirty="0">
                <a:highlight>
                  <a:srgbClr val="FFFF00"/>
                </a:highlight>
                <a:latin typeface="Arial" panose="020B0604020202020204" pitchFamily="34" charset="0"/>
                <a:ea typeface="Arial" panose="020B0604020202020204" pitchFamily="34" charset="0"/>
                <a:cs typeface="Arial" panose="020B0604020202020204" pitchFamily="34" charset="0"/>
              </a:rPr>
              <a:t>E</a:t>
            </a:r>
            <a:r>
              <a:rPr lang="es-ES" sz="1100" dirty="0">
                <a:highlight>
                  <a:srgbClr val="FFFF00"/>
                </a:highlight>
                <a:latin typeface="Arial" panose="020B0604020202020204" pitchFamily="34" charset="0"/>
                <a:ea typeface="Arial" panose="020B0604020202020204" pitchFamily="34" charset="0"/>
                <a:cs typeface="Arial" panose="020B0604020202020204" pitchFamily="34" charset="0"/>
              </a:rPr>
              <a:t>n consecuencia, la iglesia de Cristo consiste tanto en aquellos bautizados con agua como en aquellos que han renacido del agua y el Espíritu</a:t>
            </a:r>
            <a:r>
              <a:rPr lang="en-US" sz="1100" dirty="0">
                <a:highlight>
                  <a:srgbClr val="FFFF00"/>
                </a:highlight>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6</a:t>
            </a:fld>
            <a:endParaRPr lang="en-US"/>
          </a:p>
        </p:txBody>
      </p:sp>
    </p:spTree>
    <p:extLst>
      <p:ext uri="{BB962C8B-B14F-4D97-AF65-F5344CB8AC3E}">
        <p14:creationId xmlns:p14="http://schemas.microsoft.com/office/powerpoint/2010/main" val="51053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5618" indent="-225618">
              <a:lnSpc>
                <a:spcPct val="150000"/>
              </a:lnSpc>
              <a:buFont typeface="Wingdings" panose="05000000000000000000" pitchFamily="2" charset="2"/>
              <a:buChar char=""/>
            </a:pPr>
            <a:r>
              <a:rPr lang="es-ES" sz="1100" b="1" dirty="0">
                <a:highlight>
                  <a:srgbClr val="FFFF00"/>
                </a:highlight>
                <a:latin typeface="Arial" panose="020B0604020202020204" pitchFamily="34" charset="0"/>
                <a:ea typeface="Arial" panose="020B0604020202020204" pitchFamily="34" charset="0"/>
                <a:cs typeface="Arial" panose="020B0604020202020204" pitchFamily="34" charset="0"/>
              </a:rPr>
              <a:t>Dios equipa a la iglesia de Cristo con los dones que necesita</a:t>
            </a:r>
            <a:r>
              <a:rPr lang="en-US" sz="1100" b="1" dirty="0">
                <a:highlight>
                  <a:srgbClr val="FFFF00"/>
                </a:highlight>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Symbol" panose="05050102010706020507" pitchFamily="18" charset="2"/>
              <a:buChar char=""/>
            </a:pPr>
            <a:r>
              <a:rPr lang="es-ES" sz="1100" dirty="0">
                <a:highlight>
                  <a:srgbClr val="FFFF00"/>
                </a:highlight>
                <a:uFill>
                  <a:solidFill>
                    <a:srgbClr val="C00000"/>
                  </a:solidFill>
                </a:uFill>
                <a:latin typeface="Arial" panose="020B0604020202020204" pitchFamily="34" charset="0"/>
                <a:ea typeface="Arial" panose="020B0604020202020204" pitchFamily="34" charset="0"/>
                <a:cs typeface="Arial" panose="020B0604020202020204" pitchFamily="34" charset="0"/>
              </a:rPr>
              <a:t>•	Elige a algunos miembros de la iglesia de entre los que renacen del agua y el Espíritu, así como elige a algunos entre los bautizados con agua, para confiarles dones especiales, como, por ejemplo,</a:t>
            </a:r>
            <a:r>
              <a:rPr lang="es-ES" sz="1100" u="sng" dirty="0">
                <a:highlight>
                  <a:srgbClr val="FFFF00"/>
                </a:highlight>
                <a:uFill>
                  <a:solidFill>
                    <a:srgbClr val="C00000"/>
                  </a:solidFill>
                </a:uFill>
                <a:latin typeface="Arial" panose="020B0604020202020204" pitchFamily="34" charset="0"/>
                <a:ea typeface="Arial" panose="020B0604020202020204" pitchFamily="34" charset="0"/>
                <a:cs typeface="Arial" panose="020B0604020202020204" pitchFamily="34" charset="0"/>
              </a:rPr>
              <a:t> el don de anunciar el evangelio, el don de la enseñanza, del conocimiento, de la sabiduría o de ayudar al prójimo</a:t>
            </a:r>
            <a:r>
              <a:rPr lang="en-US" sz="1100" u="sng" dirty="0">
                <a:highlight>
                  <a:srgbClr val="FFFF00"/>
                </a:highlight>
                <a:uFill>
                  <a:solidFill>
                    <a:srgbClr val="C00000"/>
                  </a:solidFill>
                </a:uFill>
                <a:latin typeface="Arial" panose="020B0604020202020204" pitchFamily="34" charset="0"/>
                <a:ea typeface="Arial" panose="020B0604020202020204" pitchFamily="34" charset="0"/>
                <a:cs typeface="Arial" panose="020B0604020202020204" pitchFamily="34" charset="0"/>
              </a:rPr>
              <a:t>. </a:t>
            </a:r>
            <a:endParaRPr lang="en-US" sz="1100" u="sng"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buFont typeface="Symbol" panose="05050102010706020507" pitchFamily="18" charset="2"/>
              <a:buChar char=""/>
            </a:pPr>
            <a:r>
              <a:rPr lang="es-ES" sz="1100" u="sng" dirty="0">
                <a:highlight>
                  <a:srgbClr val="FFFF00"/>
                </a:highlight>
                <a:uFill>
                  <a:solidFill>
                    <a:srgbClr val="FF0000"/>
                  </a:solidFill>
                </a:uFill>
                <a:latin typeface="Arial" panose="020B0604020202020204" pitchFamily="34" charset="0"/>
                <a:ea typeface="Arial" panose="020B0604020202020204" pitchFamily="34" charset="0"/>
                <a:cs typeface="Arial" panose="020B0604020202020204" pitchFamily="34" charset="0"/>
              </a:rPr>
              <a:t>Todos los miembros de este cuerpo</a:t>
            </a:r>
            <a:r>
              <a:rPr lang="es-ES" sz="1100" dirty="0">
                <a:highlight>
                  <a:srgbClr val="FFFF00"/>
                </a:highlight>
                <a:uFill>
                  <a:solidFill>
                    <a:srgbClr val="FF0000"/>
                  </a:solidFill>
                </a:uFill>
                <a:latin typeface="Arial" panose="020B0604020202020204" pitchFamily="34" charset="0"/>
                <a:ea typeface="Arial" panose="020B0604020202020204" pitchFamily="34" charset="0"/>
                <a:cs typeface="Arial" panose="020B0604020202020204" pitchFamily="34" charset="0"/>
              </a:rPr>
              <a:t> están llamados a profesar su creencia en Jesucristo y proclamar las alabanzas de Dios por lo que Él ha hecho sobre ellos (1 Pedro 2: 9) tanto en palabras como en hechos</a:t>
            </a:r>
            <a:r>
              <a:rPr lang="en-US" sz="1100" dirty="0">
                <a:highlight>
                  <a:srgbClr val="FFFF00"/>
                </a:highlight>
                <a:uFill>
                  <a:solidFill>
                    <a:srgbClr val="FF0000"/>
                  </a:solidFill>
                </a:uFill>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spcAft>
                <a:spcPts val="987"/>
              </a:spcAft>
              <a:buFont typeface="Symbol" panose="05050102010706020507" pitchFamily="18" charset="2"/>
              <a:buChar char=""/>
            </a:pPr>
            <a:r>
              <a:rPr lang="es-MX" sz="1100" u="sng" dirty="0">
                <a:highlight>
                  <a:srgbClr val="FFFF00"/>
                </a:highlight>
                <a:uFill>
                  <a:solidFill>
                    <a:srgbClr val="FF0000"/>
                  </a:solidFill>
                </a:uFill>
                <a:latin typeface="Arial" panose="020B0604020202020204" pitchFamily="34" charset="0"/>
                <a:ea typeface="Arial" panose="020B0604020202020204" pitchFamily="34" charset="0"/>
                <a:cs typeface="Arial" panose="020B0604020202020204" pitchFamily="34" charset="0"/>
              </a:rPr>
              <a:t>Todos </a:t>
            </a:r>
            <a:r>
              <a:rPr lang="es-ES" sz="1100" dirty="0">
                <a:highlight>
                  <a:srgbClr val="FFFF00"/>
                </a:highlight>
                <a:uFill>
                  <a:solidFill>
                    <a:srgbClr val="FF0000"/>
                  </a:solidFill>
                </a:uFill>
                <a:latin typeface="Arial" panose="020B0604020202020204" pitchFamily="34" charset="0"/>
                <a:ea typeface="Arial" panose="020B0604020202020204" pitchFamily="34" charset="0"/>
                <a:cs typeface="Arial" panose="020B0604020202020204" pitchFamily="34" charset="0"/>
              </a:rPr>
              <a:t>deben soportar el amor los unos a los otros, y hacer su parte para preservar la unidad del Espíritu en el vínculo de la paz.</a:t>
            </a:r>
            <a:r>
              <a:rPr lang="en-US" sz="1100" dirty="0">
                <a:highlight>
                  <a:srgbClr val="FFFF00"/>
                </a:highlight>
                <a:uFill>
                  <a:solidFill>
                    <a:srgbClr val="FF0000"/>
                  </a:solidFill>
                </a:uFill>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spcAft>
                <a:spcPts val="987"/>
              </a:spcAft>
              <a:buFont typeface="Symbol" panose="05050102010706020507" pitchFamily="18" charset="2"/>
              <a:buChar char=""/>
            </a:pPr>
            <a:r>
              <a:rPr lang="es-E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Todos los miembros del cuerpo de Cristo </a:t>
            </a:r>
            <a:r>
              <a:rPr lang="es-ES" dirty="0"/>
              <a:t>están llamados a desarrollar y comprometer los dones que han recibido, cada uno de acuerdo con la medida de fe que Dios les ha dado (Romanos 12: 3), en humildad y afabilidad.</a:t>
            </a:r>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7</a:t>
            </a:fld>
            <a:endParaRPr lang="en-US"/>
          </a:p>
        </p:txBody>
      </p:sp>
    </p:spTree>
    <p:extLst>
      <p:ext uri="{BB962C8B-B14F-4D97-AF65-F5344CB8AC3E}">
        <p14:creationId xmlns:p14="http://schemas.microsoft.com/office/powerpoint/2010/main" val="1667488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5618" indent="-225618">
              <a:lnSpc>
                <a:spcPct val="150000"/>
              </a:lnSpc>
              <a:buFont typeface="Wingdings" panose="05000000000000000000" pitchFamily="2" charset="2"/>
              <a:buChar char=""/>
            </a:pPr>
            <a:r>
              <a:rPr lang="es-ES" sz="1100" dirty="0">
                <a:highlight>
                  <a:srgbClr val="FFFF00"/>
                </a:highlight>
                <a:uFill>
                  <a:solidFill>
                    <a:srgbClr val="C00000"/>
                  </a:solidFill>
                </a:uFill>
                <a:latin typeface="Arial" panose="020B0604020202020204" pitchFamily="34" charset="0"/>
                <a:ea typeface="Arial" panose="020B0604020202020204" pitchFamily="34" charset="0"/>
                <a:cs typeface="Arial" panose="020B0604020202020204" pitchFamily="34" charset="0"/>
              </a:rPr>
              <a:t>Los miembros del cuerpo de Cristo que han recibido el don del Espíritu Santo </a:t>
            </a:r>
            <a:r>
              <a:rPr lang="es-ES" sz="1100" b="1" dirty="0">
                <a:highlight>
                  <a:srgbClr val="FFFF00"/>
                </a:highlight>
                <a:uFill>
                  <a:solidFill>
                    <a:srgbClr val="C00000"/>
                  </a:solidFill>
                </a:uFill>
                <a:latin typeface="Arial" panose="020B0604020202020204" pitchFamily="34" charset="0"/>
                <a:ea typeface="Arial" panose="020B0604020202020204" pitchFamily="34" charset="0"/>
                <a:cs typeface="Arial" panose="020B0604020202020204" pitchFamily="34" charset="0"/>
              </a:rPr>
              <a:t>no son «mejores» que los demás: han sido elegidos para cumplir un servicio especial</a:t>
            </a:r>
            <a:r>
              <a:rPr lang="en-US" sz="1100" b="1"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a:t>
            </a:r>
            <a:r>
              <a:rPr lang="en-U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 </a:t>
            </a:r>
            <a:r>
              <a:rPr lang="es-E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deben anunciar el regreso inminente del Señor, testificar de la actividad de los Apóstoles vivientes, para dar lugar al Espíritu Santo dentro de sí mismos, para adquirir virtudes divinas y prepararse así para el regreso de Cristo</a:t>
            </a:r>
            <a:r>
              <a:rPr lang="en-U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a:t>
            </a:r>
            <a:r>
              <a:rPr lang="en-US" sz="1100" u="sng" spc="-54" dirty="0">
                <a:uFill>
                  <a:solidFill>
                    <a:srgbClr val="C00000"/>
                  </a:solidFill>
                </a:uFill>
                <a:latin typeface="Arial" panose="020B0604020202020204" pitchFamily="34" charset="0"/>
                <a:ea typeface="Arial" panose="020B0604020202020204" pitchFamily="34" charset="0"/>
                <a:cs typeface="Arial" panose="020B0604020202020204" pitchFamily="34" charset="0"/>
              </a:rPr>
              <a:t> </a:t>
            </a:r>
            <a:endParaRPr lang="en-US" sz="1100" u="sng"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Dado que Dios ha derramado Su amor en sus corazones a través del don del Espíritu Santo (Romanos 5: 5), Él </a:t>
            </a:r>
            <a:r>
              <a:rPr lang="es-ES" sz="1100" b="1" dirty="0">
                <a:latin typeface="Arial" panose="020B0604020202020204" pitchFamily="34" charset="0"/>
                <a:ea typeface="Arial" panose="020B0604020202020204" pitchFamily="34" charset="0"/>
                <a:cs typeface="Arial" panose="020B0604020202020204" pitchFamily="34" charset="0"/>
              </a:rPr>
              <a:t>espera que ellos muestren Su amor a los demás</a:t>
            </a:r>
            <a:r>
              <a:rPr lang="es-ES" sz="1100" dirty="0">
                <a:latin typeface="Arial" panose="020B0604020202020204" pitchFamily="34" charset="0"/>
                <a:ea typeface="Arial" panose="020B0604020202020204" pitchFamily="34" charset="0"/>
                <a:cs typeface="Arial" panose="020B0604020202020204" pitchFamily="34" charset="0"/>
              </a:rPr>
              <a:t> en medida especial</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spcAft>
                <a:spcPts val="987"/>
              </a:spcAft>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Aquellos que han renacido del agua y el Espíritu, y que Dios ha elegido para un </a:t>
            </a:r>
            <a:r>
              <a:rPr lang="es-ES" sz="1100" b="1" dirty="0">
                <a:latin typeface="Arial" panose="020B0604020202020204" pitchFamily="34" charset="0"/>
                <a:ea typeface="Arial" panose="020B0604020202020204" pitchFamily="34" charset="0"/>
                <a:cs typeface="Arial" panose="020B0604020202020204" pitchFamily="34" charset="0"/>
              </a:rPr>
              <a:t>ministerio espiritual</a:t>
            </a:r>
            <a:r>
              <a:rPr lang="es-ES" sz="1100" dirty="0">
                <a:latin typeface="Arial" panose="020B0604020202020204" pitchFamily="34" charset="0"/>
                <a:ea typeface="Arial" panose="020B0604020202020204" pitchFamily="34" charset="0"/>
                <a:cs typeface="Arial" panose="020B0604020202020204" pitchFamily="34" charset="0"/>
              </a:rPr>
              <a:t>, es decir, los Apóstoles y los ministros ordenados por ellos, están autorizados a proclamar el Evangelio, a preparar a los creyentes para su regreso, a dispensar los sacramentos, y para proclamar el perdón de los pecados</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spcAft>
                <a:spcPts val="987"/>
              </a:spcAft>
              <a:buFont typeface="Wingdings" panose="05000000000000000000" pitchFamily="2" charset="2"/>
              <a:buChar char=""/>
            </a:pPr>
            <a:r>
              <a:rPr lang="en-US" sz="1100" dirty="0">
                <a:latin typeface="Arial" panose="020B0604020202020204" pitchFamily="34" charset="0"/>
                <a:ea typeface="Arial" panose="020B0604020202020204" pitchFamily="34" charset="0"/>
                <a:cs typeface="Arial" panose="020B0604020202020204" pitchFamily="34" charset="0"/>
              </a:rPr>
              <a:t>L</a:t>
            </a:r>
            <a:r>
              <a:rPr lang="es-ES" sz="1100" dirty="0">
                <a:latin typeface="Arial" panose="020B0604020202020204" pitchFamily="34" charset="0"/>
                <a:ea typeface="Arial" panose="020B0604020202020204" pitchFamily="34" charset="0"/>
                <a:cs typeface="Arial" panose="020B0604020202020204" pitchFamily="34" charset="0"/>
              </a:rPr>
              <a:t>os creyentes que pertenecen a la iglesia de Cristo hoy en día son igualmente imperfectos, sin importar qué dones se les hayan confiado, y no importa qué función ejerzan en la iglesia. Sus errores y errores son la razón de las deficiencias en la iglesia visible de Cristo</a:t>
            </a:r>
            <a:endParaRPr lang="en-US"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8</a:t>
            </a:fld>
            <a:endParaRPr lang="en-US"/>
          </a:p>
        </p:txBody>
      </p:sp>
    </p:spTree>
    <p:extLst>
      <p:ext uri="{BB962C8B-B14F-4D97-AF65-F5344CB8AC3E}">
        <p14:creationId xmlns:p14="http://schemas.microsoft.com/office/powerpoint/2010/main" val="2951527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2022" indent="-282022">
              <a:lnSpc>
                <a:spcPct val="150000"/>
              </a:lnSpc>
              <a:buFont typeface="Wingdings" panose="05000000000000000000" pitchFamily="2" charset="2"/>
              <a:buChar char=""/>
            </a:pPr>
            <a:r>
              <a:rPr lang="es-ES" sz="1100" b="1" dirty="0">
                <a:latin typeface="Arial" panose="020B0604020202020204" pitchFamily="34" charset="0"/>
                <a:ea typeface="Arial" panose="020B0604020202020204" pitchFamily="34" charset="0"/>
                <a:cs typeface="Arial" panose="020B0604020202020204" pitchFamily="34" charset="0"/>
              </a:rPr>
              <a:t>Nuestra relación con otras iglesias cristianas </a:t>
            </a:r>
            <a:r>
              <a:rPr lang="en-US" sz="1100" b="1" dirty="0">
                <a:latin typeface="Arial" panose="020B0604020202020204" pitchFamily="34" charset="0"/>
                <a:ea typeface="Arial" panose="020B0604020202020204" pitchFamily="34" charset="0"/>
                <a:cs typeface="Arial" panose="020B0604020202020204" pitchFamily="34" charset="0"/>
              </a:rPr>
              <a:t> </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Nuestra comprensión de la iglesia de Cristo también tiene implicaciones para nuestra relación con otras iglesias cristianas</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spcAft>
                <a:spcPts val="987"/>
              </a:spcAft>
              <a:buFont typeface="Wingdings" panose="05000000000000000000" pitchFamily="2" charset="2"/>
              <a:buChar char=""/>
            </a:pPr>
            <a:r>
              <a:rPr lang="es-ES" sz="1100" dirty="0">
                <a:latin typeface="Arial" panose="020B0604020202020204" pitchFamily="34" charset="0"/>
                <a:ea typeface="Arial" panose="020B0604020202020204" pitchFamily="34" charset="0"/>
                <a:cs typeface="Arial" panose="020B0604020202020204" pitchFamily="34" charset="0"/>
              </a:rPr>
              <a:t>La doctrina de la Iglesia Nueva Apostólica se basa en la interpretación de las Sagradas Escrituras a la luz del Espíritu Santo. Se describe en el Catecismo de la Iglesia Nueva Apostólica</a:t>
            </a:r>
            <a:endParaRPr lang="en-US" sz="1100" dirty="0">
              <a:latin typeface="Arial" panose="020B0604020202020204" pitchFamily="34" charset="0"/>
              <a:ea typeface="Arial" panose="020B0604020202020204" pitchFamily="34" charset="0"/>
              <a:cs typeface="Arial" panose="020B0604020202020204" pitchFamily="34" charset="0"/>
            </a:endParaRPr>
          </a:p>
          <a:p>
            <a:pPr marL="225618" indent="-225618">
              <a:lnSpc>
                <a:spcPct val="150000"/>
              </a:lnSpc>
              <a:spcAft>
                <a:spcPts val="987"/>
              </a:spcAft>
              <a:buFont typeface="Wingdings" panose="05000000000000000000" pitchFamily="2" charset="2"/>
              <a:buChar char=""/>
            </a:pPr>
            <a:r>
              <a:rPr lang="es-ES" sz="1100" dirty="0">
                <a:latin typeface="Arial" panose="020B0604020202020204" pitchFamily="34" charset="0"/>
                <a:ea typeface="Arial" panose="020B0604020202020204" pitchFamily="34" charset="0"/>
              </a:rPr>
              <a:t>Con respecto a la iglesia de Cristo, creemos lo siguiente</a:t>
            </a:r>
            <a:r>
              <a:rPr lang="en-US" sz="1100" dirty="0">
                <a:latin typeface="Arial" panose="020B0604020202020204" pitchFamily="34" charset="0"/>
                <a:ea typeface="Arial" panose="020B0604020202020204" pitchFamily="34" charset="0"/>
              </a:rPr>
              <a:t>:</a:t>
            </a:r>
          </a:p>
          <a:p>
            <a:pPr marL="676853" lvl="1"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Dios llama a los que ha elegido para que puedan recibir el bautismo de agua y así ser incorporados a la iglesia (Efesios 4: 1)</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Todos los bautizados con agua, que creen en Jesucristo y le profesan, son parte de la iglesia de Cristo</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buFont typeface="Symbol" panose="05050102010706020507" pitchFamily="18" charset="2"/>
              <a:buChar char=""/>
            </a:pPr>
            <a:r>
              <a:rPr lang="es-E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Dios les confía los dones espirituales a los miembros de la iglesia de Cristo, y les exige que los usen para servir a Dios y a Su iglesia</a:t>
            </a:r>
            <a:r>
              <a:rPr lang="en-US" sz="1100" u="sng" dirty="0">
                <a:uFill>
                  <a:solidFill>
                    <a:srgbClr val="C00000"/>
                  </a:solidFill>
                </a:uFill>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676853" lvl="1" indent="-225618">
              <a:lnSpc>
                <a:spcPct val="150000"/>
              </a:lnSpc>
              <a:spcAft>
                <a:spcPts val="987"/>
              </a:spcAft>
              <a:buFont typeface="Symbol" panose="05050102010706020507" pitchFamily="18" charset="2"/>
              <a:buChar char=""/>
            </a:pPr>
            <a:r>
              <a:rPr lang="es-ES" sz="1100" dirty="0">
                <a:latin typeface="Arial" panose="020B0604020202020204" pitchFamily="34" charset="0"/>
                <a:ea typeface="Arial" panose="020B0604020202020204" pitchFamily="34" charset="0"/>
                <a:cs typeface="Arial" panose="020B0604020202020204" pitchFamily="34" charset="0"/>
              </a:rPr>
              <a:t>A lo largo de toda la historia de la cristiandad, hasta el día de hoy, los cristianos llenos de fe y amor por Dios han puesto los dones que han recibido en el servicio de Cristo y han contribuido al desarrollo de la iglesia de Cristo y al progreso del plan de redención de acuerdo con la voluntad divina</a:t>
            </a:r>
            <a:r>
              <a:rPr lang="en-US" sz="1100" dirty="0">
                <a:latin typeface="Arial" panose="020B0604020202020204" pitchFamily="34" charset="0"/>
                <a:ea typeface="Arial" panose="020B0604020202020204" pitchFamily="34" charset="0"/>
                <a:cs typeface="Arial" panose="020B0604020202020204" pitchFamily="34" charset="0"/>
              </a:rPr>
              <a:t>;</a:t>
            </a:r>
            <a:endParaRPr lang="en-US" sz="1100" dirty="0">
              <a:latin typeface="Arial" panose="020B0604020202020204" pitchFamily="34" charset="0"/>
              <a:ea typeface="Arial" panose="020B0604020202020204" pitchFamily="34" charset="0"/>
              <a:cs typeface="Times New Roman" panose="02020603050405020304" pitchFamily="18" charset="0"/>
            </a:endParaRPr>
          </a:p>
          <a:p>
            <a:pPr marL="225618" indent="-225618">
              <a:lnSpc>
                <a:spcPct val="150000"/>
              </a:lnSpc>
              <a:spcAft>
                <a:spcPts val="987"/>
              </a:spcAft>
              <a:buFont typeface="Wingdings" panose="05000000000000000000" pitchFamily="2" charset="2"/>
              <a:buChar char=""/>
            </a:pPr>
            <a:endParaRPr lang="en-US" sz="1100" dirty="0">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2955996-59EC-4A7A-BA8A-C36F3E0B8990}" type="slidenum">
              <a:rPr lang="en-US" smtClean="0"/>
              <a:t>9</a:t>
            </a:fld>
            <a:endParaRPr lang="en-US"/>
          </a:p>
        </p:txBody>
      </p:sp>
    </p:spTree>
    <p:extLst>
      <p:ext uri="{BB962C8B-B14F-4D97-AF65-F5344CB8AC3E}">
        <p14:creationId xmlns:p14="http://schemas.microsoft.com/office/powerpoint/2010/main" val="3125438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22080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F52CC-F3D9-41D4-BCE4-C208E61A3F31}"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0089577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F52CC-F3D9-41D4-BCE4-C208E61A3F31}"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274132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F52CC-F3D9-41D4-BCE4-C208E61A3F31}"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9431757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F52CC-F3D9-41D4-BCE4-C208E61A3F31}"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235635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F52CC-F3D9-41D4-BCE4-C208E61A3F31}"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87784526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129766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47B1BF-4039-460D-A637-65428CBD720E}"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880826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2315731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30382714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397286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606914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C8BE439-E4F3-4CAE-94FD-D56D37ED2059}"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1078347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8BE439-E4F3-4CAE-94FD-D56D37ED2059}" type="datetimeFigureOut">
              <a:rPr lang="en-US" smtClean="0"/>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4110553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C8BE439-E4F3-4CAE-94FD-D56D37ED2059}" type="datetimeFigureOut">
              <a:rPr lang="en-US" smtClean="0"/>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1822085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BE439-E4F3-4CAE-94FD-D56D37ED2059}" type="datetimeFigureOut">
              <a:rPr lang="en-US" smtClean="0"/>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40921374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BE439-E4F3-4CAE-94FD-D56D37ED2059}"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37075116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BE439-E4F3-4CAE-94FD-D56D37ED2059}"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18877571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37538830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618717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3930955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922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A00F7B-89C5-4DF7-A309-6263220147D4}" type="datetimeFigureOut">
              <a:rPr lang="en-US" smtClean="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0447362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4238270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972920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C8BE439-E4F3-4CAE-94FD-D56D37ED2059}"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D521E-A7B5-450E-BFF2-6F144FCBE1B3}" type="slidenum">
              <a:rPr lang="en-US" smtClean="0"/>
              <a:t>‹Nº›</a:t>
            </a:fld>
            <a:endParaRPr lang="en-US"/>
          </a:p>
        </p:txBody>
      </p:sp>
    </p:spTree>
    <p:extLst>
      <p:ext uri="{BB962C8B-B14F-4D97-AF65-F5344CB8AC3E}">
        <p14:creationId xmlns:p14="http://schemas.microsoft.com/office/powerpoint/2010/main" val="4269144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35415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4/9/2020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5611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smtClean="0"/>
              <a:t>4/9/2020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5726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ECC86-1672-4627-AEFE-EC5485C73905}" type="datetimeFigureOut">
              <a:rPr lang="en-US" smtClean="0"/>
              <a:t>4/9/2020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27491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DCB01F-D966-4C62-B900-0BE008A90C98}" type="datetimeFigureOut">
              <a:rPr lang="en-US" smtClean="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31122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73A0EA-7DC7-4964-BB97-B173EF3B859A}" type="datetimeFigureOut">
              <a:rPr lang="en-US" smtClean="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48450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0EF52CC-F3D9-41D4-BCE4-C208E61A3F31}" type="datetimeFigureOut">
              <a:rPr lang="en-US" smtClean="0"/>
              <a:t>4/9/2020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01011218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8BE439-E4F3-4CAE-94FD-D56D37ED2059}" type="datetimeFigureOut">
              <a:rPr lang="en-US" smtClean="0"/>
              <a:t>4/9/2020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AD521E-A7B5-450E-BFF2-6F144FCBE1B3}" type="slidenum">
              <a:rPr lang="en-US" smtClean="0"/>
              <a:t>‹Nº›</a:t>
            </a:fld>
            <a:endParaRPr lang="en-US"/>
          </a:p>
        </p:txBody>
      </p:sp>
    </p:spTree>
    <p:extLst>
      <p:ext uri="{BB962C8B-B14F-4D97-AF65-F5344CB8AC3E}">
        <p14:creationId xmlns:p14="http://schemas.microsoft.com/office/powerpoint/2010/main" val="283270195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3.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557AC-6CE4-481E-92D9-CC49B44AC48A}"/>
              </a:ext>
            </a:extLst>
          </p:cNvPr>
          <p:cNvSpPr>
            <a:spLocks noGrp="1"/>
          </p:cNvSpPr>
          <p:nvPr>
            <p:ph type="ctrTitle"/>
          </p:nvPr>
        </p:nvSpPr>
        <p:spPr/>
        <p:txBody>
          <a:bodyPr/>
          <a:lstStyle/>
          <a:p>
            <a:pPr algn="ctr"/>
            <a:r>
              <a:rPr lang="es-MX" dirty="0" smtClean="0"/>
              <a:t>Misión y dones</a:t>
            </a:r>
            <a:endParaRPr lang="en-US" dirty="0"/>
          </a:p>
        </p:txBody>
      </p:sp>
      <p:sp>
        <p:nvSpPr>
          <p:cNvPr id="3" name="Subtitle 2">
            <a:extLst>
              <a:ext uri="{FF2B5EF4-FFF2-40B4-BE49-F238E27FC236}">
                <a16:creationId xmlns:a16="http://schemas.microsoft.com/office/drawing/2014/main" id="{FFDF78DF-904D-48CC-B475-06B020DF7940}"/>
              </a:ext>
            </a:extLst>
          </p:cNvPr>
          <p:cNvSpPr>
            <a:spLocks noGrp="1"/>
          </p:cNvSpPr>
          <p:nvPr>
            <p:ph type="subTitle" idx="1"/>
          </p:nvPr>
        </p:nvSpPr>
        <p:spPr/>
        <p:txBody>
          <a:bodyPr/>
          <a:lstStyle/>
          <a:p>
            <a:r>
              <a:rPr lang="en-US" dirty="0" smtClean="0"/>
              <a:t>INA EE. UU.</a:t>
            </a:r>
            <a:endParaRPr lang="en-US" dirty="0"/>
          </a:p>
        </p:txBody>
      </p:sp>
    </p:spTree>
    <p:extLst>
      <p:ext uri="{BB962C8B-B14F-4D97-AF65-F5344CB8AC3E}">
        <p14:creationId xmlns:p14="http://schemas.microsoft.com/office/powerpoint/2010/main" val="2924399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3EC0-88E1-4D05-A439-57BBC733F2A4}"/>
              </a:ext>
            </a:extLst>
          </p:cNvPr>
          <p:cNvSpPr>
            <a:spLocks noGrp="1"/>
          </p:cNvSpPr>
          <p:nvPr>
            <p:ph type="title"/>
          </p:nvPr>
        </p:nvSpPr>
        <p:spPr/>
        <p:txBody>
          <a:bodyPr>
            <a:normAutofit/>
          </a:bodyPr>
          <a:lstStyle/>
          <a:p>
            <a:r>
              <a:rPr lang="es-ES" sz="3200" b="1" dirty="0" smtClean="0"/>
              <a:t>Nuestra </a:t>
            </a:r>
            <a:r>
              <a:rPr lang="es-ES" sz="3200" b="1" dirty="0"/>
              <a:t>relación con otras iglesias cristianas </a:t>
            </a:r>
            <a:endParaRPr lang="en-US" sz="3200" dirty="0"/>
          </a:p>
        </p:txBody>
      </p:sp>
      <p:sp>
        <p:nvSpPr>
          <p:cNvPr id="3" name="Content Placeholder 2">
            <a:extLst>
              <a:ext uri="{FF2B5EF4-FFF2-40B4-BE49-F238E27FC236}">
                <a16:creationId xmlns:a16="http://schemas.microsoft.com/office/drawing/2014/main" id="{A74347AF-06AD-4A25-90C6-AF81638C99BA}"/>
              </a:ext>
            </a:extLst>
          </p:cNvPr>
          <p:cNvSpPr>
            <a:spLocks noGrp="1"/>
          </p:cNvSpPr>
          <p:nvPr>
            <p:ph idx="1"/>
          </p:nvPr>
        </p:nvSpPr>
        <p:spPr/>
        <p:txBody>
          <a:bodyPr>
            <a:normAutofit/>
          </a:bodyPr>
          <a:lstStyle/>
          <a:p>
            <a:r>
              <a:rPr lang="es-MX" dirty="0" smtClean="0"/>
              <a:t>Nuestros Apóstoles y ministros </a:t>
            </a:r>
            <a:r>
              <a:rPr lang="es-ES" dirty="0" smtClean="0"/>
              <a:t>han </a:t>
            </a:r>
            <a:r>
              <a:rPr lang="es-ES" dirty="0"/>
              <a:t>sido llamados y autorizados por Dios para preparar a los creyentes para el regreso de Jesús y para asegurar que puedan recibir la plenitud de la salvación</a:t>
            </a:r>
            <a:r>
              <a:rPr lang="en-US" dirty="0"/>
              <a:t>	</a:t>
            </a:r>
            <a:endParaRPr lang="en-US" sz="2200" dirty="0"/>
          </a:p>
          <a:p>
            <a:r>
              <a:rPr lang="es-ES" dirty="0"/>
              <a:t>la creencia en los Apóstoles y el don del Espíritu Santo es un don especial que Dios concede a aquellos miembros de la iglesia de Cristo que Él ha elegido para este </a:t>
            </a:r>
            <a:r>
              <a:rPr lang="es-ES" dirty="0" smtClean="0"/>
              <a:t>propósito;</a:t>
            </a:r>
            <a:endParaRPr lang="en-US" sz="2200" dirty="0"/>
          </a:p>
          <a:p>
            <a:r>
              <a:rPr lang="es-ES" dirty="0" smtClean="0"/>
              <a:t>Los </a:t>
            </a:r>
            <a:r>
              <a:rPr lang="es-ES" dirty="0"/>
              <a:t>creyentes que han recibido este regalo son llamados por Dios para cumplir un deber especial en la iglesia de </a:t>
            </a:r>
            <a:r>
              <a:rPr lang="es-ES" dirty="0" smtClean="0"/>
              <a:t>Cristo</a:t>
            </a:r>
            <a:endParaRPr lang="en-US" sz="2200" dirty="0"/>
          </a:p>
          <a:p>
            <a:r>
              <a:rPr lang="es-ES" dirty="0"/>
              <a:t>A</a:t>
            </a:r>
            <a:r>
              <a:rPr lang="es-ES" dirty="0" smtClean="0"/>
              <a:t>unque </a:t>
            </a:r>
            <a:r>
              <a:rPr lang="es-ES" dirty="0"/>
              <a:t>todos han sido equipados con diferentes dones, </a:t>
            </a:r>
            <a:r>
              <a:rPr lang="es-ES" i="1" dirty="0"/>
              <a:t>todos los miembros </a:t>
            </a:r>
            <a:r>
              <a:rPr lang="es-ES" dirty="0"/>
              <a:t>del cuerpo de Cristo, no obstante, están llamados a solidarizarse entre sí y superar sus diferencias para edificarse unos a otros en el amor de Cristo</a:t>
            </a:r>
            <a:r>
              <a:rPr lang="en-US" dirty="0" smtClean="0"/>
              <a:t>.</a:t>
            </a:r>
            <a:endParaRPr lang="en-US" sz="2200" dirty="0"/>
          </a:p>
        </p:txBody>
      </p:sp>
    </p:spTree>
    <p:extLst>
      <p:ext uri="{BB962C8B-B14F-4D97-AF65-F5344CB8AC3E}">
        <p14:creationId xmlns:p14="http://schemas.microsoft.com/office/powerpoint/2010/main" val="2278787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DB7DE-DC69-41C1-AC0B-205B7ED119AF}"/>
              </a:ext>
            </a:extLst>
          </p:cNvPr>
          <p:cNvSpPr>
            <a:spLocks noGrp="1"/>
          </p:cNvSpPr>
          <p:nvPr>
            <p:ph type="title"/>
          </p:nvPr>
        </p:nvSpPr>
        <p:spPr/>
        <p:txBody>
          <a:bodyPr/>
          <a:lstStyle/>
          <a:p>
            <a:r>
              <a:rPr lang="es-ES" dirty="0"/>
              <a:t>En conclusión</a:t>
            </a:r>
            <a:endParaRPr lang="en-US" dirty="0"/>
          </a:p>
        </p:txBody>
      </p:sp>
      <p:sp>
        <p:nvSpPr>
          <p:cNvPr id="3" name="Content Placeholder 2">
            <a:extLst>
              <a:ext uri="{FF2B5EF4-FFF2-40B4-BE49-F238E27FC236}">
                <a16:creationId xmlns:a16="http://schemas.microsoft.com/office/drawing/2014/main" id="{75A93D66-0973-4C9F-B74E-A0E844BAD129}"/>
              </a:ext>
            </a:extLst>
          </p:cNvPr>
          <p:cNvSpPr>
            <a:spLocks noGrp="1"/>
          </p:cNvSpPr>
          <p:nvPr>
            <p:ph idx="1"/>
          </p:nvPr>
        </p:nvSpPr>
        <p:spPr/>
        <p:txBody>
          <a:bodyPr>
            <a:normAutofit/>
          </a:bodyPr>
          <a:lstStyle/>
          <a:p>
            <a:r>
              <a:rPr lang="es-ES" dirty="0" smtClean="0"/>
              <a:t>Estamos </a:t>
            </a:r>
            <a:r>
              <a:rPr lang="es-ES" dirty="0"/>
              <a:t>llenos de profunda gratitud hacia todos los cristianos, tanto en el pasado como en el presente, que han puesto los dones que han recibido de Dios en el servicio de Cristo y Su </a:t>
            </a:r>
            <a:r>
              <a:rPr lang="es-ES" dirty="0" smtClean="0"/>
              <a:t>iglesia.</a:t>
            </a:r>
            <a:endParaRPr lang="en-US" dirty="0"/>
          </a:p>
          <a:p>
            <a:r>
              <a:rPr lang="es-ES" dirty="0"/>
              <a:t>Como miembros del cuerpo de Cristo, es la preocupación de todos los cristianos nuevos apostólicos cumplir la misión que tienen en común con todos los demás cristianos, es decir, profesar la fe en Jesucristo y proclamar las alabanzas de Dios tanto en palabra como en </a:t>
            </a:r>
            <a:r>
              <a:rPr lang="es-ES" dirty="0" smtClean="0"/>
              <a:t>acción. </a:t>
            </a:r>
            <a:endParaRPr lang="en-US" dirty="0"/>
          </a:p>
          <a:p>
            <a:r>
              <a:rPr lang="es-ES" dirty="0" smtClean="0"/>
              <a:t>Es </a:t>
            </a:r>
            <a:r>
              <a:rPr lang="es-ES" i="1" dirty="0"/>
              <a:t>su sagrado deber </a:t>
            </a:r>
            <a:r>
              <a:rPr lang="es-ES" dirty="0"/>
              <a:t>permitir que otros experimenten el amor de </a:t>
            </a:r>
            <a:r>
              <a:rPr lang="es-ES" dirty="0" smtClean="0"/>
              <a:t>Cristo</a:t>
            </a:r>
            <a:br>
              <a:rPr lang="es-ES" dirty="0" smtClean="0"/>
            </a:br>
            <a:r>
              <a:rPr lang="es-ES" dirty="0" smtClean="0"/>
              <a:t> </a:t>
            </a:r>
            <a:r>
              <a:rPr lang="es-ES" i="1" dirty="0"/>
              <a:t>a través de ellos</a:t>
            </a:r>
            <a:r>
              <a:rPr lang="es-ES" dirty="0"/>
              <a:t>. Por amor a su prójimo, también anuncian el regreso inminente del Señor y testifican de la actividad de los Apóstoles vivientes</a:t>
            </a:r>
            <a:r>
              <a:rPr lang="en-US" dirty="0" smtClean="0"/>
              <a:t>. </a:t>
            </a:r>
            <a:r>
              <a:rPr lang="es-ES" dirty="0" smtClean="0"/>
              <a:t>Al </a:t>
            </a:r>
            <a:r>
              <a:rPr lang="es-ES" dirty="0"/>
              <a:t>hacerlo, muestran el respeto debido a aquellos cristianos que no comparten sus </a:t>
            </a:r>
            <a:r>
              <a:rPr lang="es-ES" dirty="0" smtClean="0"/>
              <a:t>creencias.</a:t>
            </a:r>
            <a:endParaRPr lang="en-US" dirty="0"/>
          </a:p>
          <a:p>
            <a:endParaRPr lang="en-US" dirty="0"/>
          </a:p>
        </p:txBody>
      </p:sp>
    </p:spTree>
    <p:extLst>
      <p:ext uri="{BB962C8B-B14F-4D97-AF65-F5344CB8AC3E}">
        <p14:creationId xmlns:p14="http://schemas.microsoft.com/office/powerpoint/2010/main" val="1506115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err="1" smtClean="0"/>
              <a:t>Cuadro</a:t>
            </a:r>
            <a:r>
              <a:rPr lang="en-US" dirty="0" smtClean="0"/>
              <a:t> de la </a:t>
            </a:r>
            <a:r>
              <a:rPr lang="en-US" dirty="0" err="1" smtClean="0"/>
              <a:t>Iglesia</a:t>
            </a:r>
            <a:r>
              <a:rPr lang="en-US" dirty="0" smtClean="0"/>
              <a:t> de Cristo</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53044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s-AR" dirty="0" smtClean="0"/>
              <a:t>Toda la Humanidad</a:t>
            </a:r>
            <a:endParaRPr lang="es-AR" dirty="0"/>
          </a:p>
        </p:txBody>
      </p:sp>
      <p:sp>
        <p:nvSpPr>
          <p:cNvPr id="3" name="Subtitle 2"/>
          <p:cNvSpPr>
            <a:spLocks noGrp="1"/>
          </p:cNvSpPr>
          <p:nvPr>
            <p:ph type="subTitle" idx="1"/>
          </p:nvPr>
        </p:nvSpPr>
        <p:spPr/>
        <p:txBody>
          <a:bodyPr>
            <a:normAutofit/>
          </a:bodyPr>
          <a:lstStyle/>
          <a:p>
            <a:pPr algn="l"/>
            <a:r>
              <a:rPr lang="es-AR" sz="3600" dirty="0" smtClean="0"/>
              <a:t>(el área blanca)</a:t>
            </a:r>
            <a:endParaRPr lang="es-AR" sz="3600" dirty="0"/>
          </a:p>
        </p:txBody>
      </p:sp>
    </p:spTree>
    <p:extLst>
      <p:ext uri="{BB962C8B-B14F-4D97-AF65-F5344CB8AC3E}">
        <p14:creationId xmlns:p14="http://schemas.microsoft.com/office/powerpoint/2010/main" val="1538261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590800" y="568960"/>
            <a:ext cx="5648960" cy="5476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AR"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Todas las almas bautizadas</a:t>
            </a:r>
            <a:endParaRPr kumimoji="0" lang="es-A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cxnSp>
        <p:nvCxnSpPr>
          <p:cNvPr id="8" name="Straight Arrow Connector 7"/>
          <p:cNvCxnSpPr/>
          <p:nvPr/>
        </p:nvCxnSpPr>
        <p:spPr>
          <a:xfrm>
            <a:off x="2672080" y="4145280"/>
            <a:ext cx="101600" cy="1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2" idx="2"/>
          </p:cNvCxnSpPr>
          <p:nvPr/>
        </p:nvCxnSpPr>
        <p:spPr>
          <a:xfrm>
            <a:off x="873760" y="3307080"/>
            <a:ext cx="171704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285865" y="3283188"/>
            <a:ext cx="304993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AR"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Todas las almas bautizadas</a:t>
            </a:r>
            <a:endParaRPr kumimoji="0" lang="es-AR" sz="1800" b="1"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76505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590800" y="568960"/>
            <a:ext cx="5648960" cy="5476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Bap</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3" name="Oval 2"/>
          <p:cNvSpPr/>
          <p:nvPr/>
        </p:nvSpPr>
        <p:spPr>
          <a:xfrm>
            <a:off x="3322320" y="1625600"/>
            <a:ext cx="4185920" cy="44196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prstClr val="white"/>
                </a:solidFill>
                <a:effectLst/>
                <a:uLnTx/>
                <a:uFillTx/>
                <a:latin typeface="Trebuchet MS" panose="020B0603020202020204"/>
                <a:ea typeface="+mn-ea"/>
                <a:cs typeface="+mn-cs"/>
              </a:rPr>
              <a:t>Iglesia</a:t>
            </a: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 de Cristo</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cxnSp>
        <p:nvCxnSpPr>
          <p:cNvPr id="8" name="Straight Arrow Connector 7"/>
          <p:cNvCxnSpPr/>
          <p:nvPr/>
        </p:nvCxnSpPr>
        <p:spPr>
          <a:xfrm>
            <a:off x="2672080" y="4145280"/>
            <a:ext cx="101600" cy="1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2" idx="2"/>
          </p:cNvCxnSpPr>
          <p:nvPr/>
        </p:nvCxnSpPr>
        <p:spPr>
          <a:xfrm>
            <a:off x="873760" y="3307080"/>
            <a:ext cx="171704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1097280" y="4490720"/>
            <a:ext cx="2336800" cy="8737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15543" y="5335508"/>
            <a:ext cx="18918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Iglesia</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de Cristo</a:t>
            </a:r>
            <a:endPar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16" name="TextBox 15"/>
          <p:cNvSpPr txBox="1"/>
          <p:nvPr/>
        </p:nvSpPr>
        <p:spPr>
          <a:xfrm>
            <a:off x="285865" y="3283188"/>
            <a:ext cx="238148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Todas</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a:t>
            </a: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los</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a:t>
            </a: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bautizados</a:t>
            </a:r>
            <a:endPar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90692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590800" y="568960"/>
            <a:ext cx="5648960" cy="5476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Bap</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3" name="Oval 2"/>
          <p:cNvSpPr/>
          <p:nvPr/>
        </p:nvSpPr>
        <p:spPr>
          <a:xfrm>
            <a:off x="3322320" y="1747520"/>
            <a:ext cx="4185920" cy="429768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CC</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4" name="Oval 3"/>
          <p:cNvSpPr/>
          <p:nvPr/>
        </p:nvSpPr>
        <p:spPr>
          <a:xfrm>
            <a:off x="4836160" y="955040"/>
            <a:ext cx="1158240" cy="5090160"/>
          </a:xfrm>
          <a:prstGeom prst="ellipse">
            <a:avLst/>
          </a:prstGeom>
          <a:solidFill>
            <a:srgbClr val="018EDD"/>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INA</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cxnSp>
        <p:nvCxnSpPr>
          <p:cNvPr id="8" name="Straight Arrow Connector 7"/>
          <p:cNvCxnSpPr/>
          <p:nvPr/>
        </p:nvCxnSpPr>
        <p:spPr>
          <a:xfrm>
            <a:off x="2672080" y="4145280"/>
            <a:ext cx="101600" cy="1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2" idx="2"/>
          </p:cNvCxnSpPr>
          <p:nvPr/>
        </p:nvCxnSpPr>
        <p:spPr>
          <a:xfrm>
            <a:off x="873760" y="3307080"/>
            <a:ext cx="171704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1224280" y="4578589"/>
            <a:ext cx="2225040" cy="8229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15543" y="5335508"/>
            <a:ext cx="18918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Iglesia</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de Cristo</a:t>
            </a:r>
            <a:endPar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16" name="TextBox 15"/>
          <p:cNvSpPr txBox="1"/>
          <p:nvPr/>
        </p:nvSpPr>
        <p:spPr>
          <a:xfrm>
            <a:off x="285865" y="3283188"/>
            <a:ext cx="238789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Todos</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a:t>
            </a: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los</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a:t>
            </a: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bautizados</a:t>
            </a:r>
            <a:endPar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35373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590800" y="568960"/>
            <a:ext cx="5648960" cy="5476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Bap</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3" name="Oval 2"/>
          <p:cNvSpPr/>
          <p:nvPr/>
        </p:nvSpPr>
        <p:spPr>
          <a:xfrm>
            <a:off x="3322320" y="1747520"/>
            <a:ext cx="4185920" cy="429768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CC</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4" name="Oval 3"/>
          <p:cNvSpPr/>
          <p:nvPr/>
        </p:nvSpPr>
        <p:spPr>
          <a:xfrm>
            <a:off x="4836160" y="955040"/>
            <a:ext cx="1158240" cy="509016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NAC</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cxnSp>
        <p:nvCxnSpPr>
          <p:cNvPr id="8" name="Straight Arrow Connector 7"/>
          <p:cNvCxnSpPr/>
          <p:nvPr/>
        </p:nvCxnSpPr>
        <p:spPr>
          <a:xfrm>
            <a:off x="2672080" y="4145280"/>
            <a:ext cx="101600" cy="1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2" idx="2"/>
          </p:cNvCxnSpPr>
          <p:nvPr/>
        </p:nvCxnSpPr>
        <p:spPr>
          <a:xfrm>
            <a:off x="873760" y="3307080"/>
            <a:ext cx="171704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1224280" y="4578589"/>
            <a:ext cx="2225040" cy="8229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15543" y="5335508"/>
            <a:ext cx="18918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Iglesia</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de Cristo</a:t>
            </a:r>
            <a:endPar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16" name="TextBox 15"/>
          <p:cNvSpPr txBox="1"/>
          <p:nvPr/>
        </p:nvSpPr>
        <p:spPr>
          <a:xfrm>
            <a:off x="285865" y="3283188"/>
            <a:ext cx="238789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Todos</a:t>
            </a:r>
            <a:r>
              <a:rPr kumimoji="0" lang="en-US" sz="1800" b="1" i="0" u="none" strike="noStrike" kern="1200" cap="none" spc="0" normalizeH="0" baseline="0" noProof="0" dirty="0" smtClean="0">
                <a:ln>
                  <a:noFill/>
                </a:ln>
                <a:solidFill>
                  <a:prstClr val="black"/>
                </a:solidFill>
                <a:effectLst/>
                <a:uLnTx/>
                <a:uFillTx/>
                <a:latin typeface="Trebuchet MS" panose="020B0603020202020204"/>
                <a:ea typeface="+mn-ea"/>
                <a:cs typeface="+mn-cs"/>
              </a:rPr>
              <a:t> los </a:t>
            </a:r>
            <a:r>
              <a:rPr kumimoji="0" lang="en-US" sz="1800" b="1" i="0" u="none" strike="noStrike" kern="1200" cap="none" spc="0" normalizeH="0" baseline="0" noProof="0" dirty="0" err="1" smtClean="0">
                <a:ln>
                  <a:noFill/>
                </a:ln>
                <a:solidFill>
                  <a:prstClr val="black"/>
                </a:solidFill>
                <a:effectLst/>
                <a:uLnTx/>
                <a:uFillTx/>
                <a:latin typeface="Trebuchet MS" panose="020B0603020202020204"/>
                <a:ea typeface="+mn-ea"/>
                <a:cs typeface="+mn-cs"/>
              </a:rPr>
              <a:t>bautizados</a:t>
            </a:r>
            <a:endPar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15" name="Oval 14"/>
          <p:cNvSpPr/>
          <p:nvPr/>
        </p:nvSpPr>
        <p:spPr>
          <a:xfrm>
            <a:off x="4836160" y="955040"/>
            <a:ext cx="1158240" cy="5090160"/>
          </a:xfrm>
          <a:prstGeom prst="ellipse">
            <a:avLst/>
          </a:prstGeom>
          <a:solidFill>
            <a:srgbClr val="018EDD"/>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NAC</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grpSp>
        <p:nvGrpSpPr>
          <p:cNvPr id="21" name="Group 20"/>
          <p:cNvGrpSpPr/>
          <p:nvPr/>
        </p:nvGrpSpPr>
        <p:grpSpPr>
          <a:xfrm>
            <a:off x="3312160" y="1434465"/>
            <a:ext cx="4324350" cy="5086350"/>
            <a:chOff x="3312160" y="1434465"/>
            <a:chExt cx="4324350" cy="5086350"/>
          </a:xfrm>
        </p:grpSpPr>
        <p:pic>
          <p:nvPicPr>
            <p:cNvPr id="18" name="Picture 17"/>
            <p:cNvPicPr>
              <a:picLocks noChangeAspect="1"/>
            </p:cNvPicPr>
            <p:nvPr/>
          </p:nvPicPr>
          <p:blipFill>
            <a:blip r:embed="rId3">
              <a:extLst>
                <a:ext uri="{BEBA8EAE-BF5A-486C-A8C5-ECC9F3942E4B}">
                  <a14:imgProps xmlns:a14="http://schemas.microsoft.com/office/drawing/2010/main">
                    <a14:imgLayer r:embed="rId4">
                      <a14:imgEffect>
                        <a14:backgroundRemoval t="6180" b="91011" l="9912" r="89868"/>
                      </a14:imgEffect>
                    </a14:imgLayer>
                  </a14:imgProps>
                </a:ext>
              </a:extLst>
            </a:blip>
            <a:stretch>
              <a:fillRect/>
            </a:stretch>
          </p:blipFill>
          <p:spPr>
            <a:xfrm>
              <a:off x="3312160" y="1434465"/>
              <a:ext cx="4324350" cy="5086350"/>
            </a:xfrm>
            <a:prstGeom prst="rect">
              <a:avLst/>
            </a:prstGeom>
          </p:spPr>
        </p:pic>
        <p:sp>
          <p:nvSpPr>
            <p:cNvPr id="20" name="TextBox 19"/>
            <p:cNvSpPr txBox="1"/>
            <p:nvPr/>
          </p:nvSpPr>
          <p:spPr>
            <a:xfrm>
              <a:off x="5029200" y="3313668"/>
              <a:ext cx="871855" cy="646331"/>
            </a:xfrm>
            <a:prstGeom prst="rect">
              <a:avLst/>
            </a:prstGeom>
            <a:solidFill>
              <a:schemeClr val="accent5"/>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La </a:t>
              </a:r>
              <a:r>
                <a:rPr kumimoji="0" lang="en-US" sz="1800" b="0" i="0" u="none" strike="noStrike" kern="1200" cap="none" spc="0" normalizeH="0" baseline="0" noProof="0" dirty="0" err="1" smtClean="0">
                  <a:ln>
                    <a:noFill/>
                  </a:ln>
                  <a:solidFill>
                    <a:prstClr val="white"/>
                  </a:solidFill>
                  <a:effectLst/>
                  <a:uLnTx/>
                  <a:uFillTx/>
                  <a:latin typeface="Trebuchet MS" panose="020B0603020202020204"/>
                  <a:ea typeface="+mn-ea"/>
                  <a:cs typeface="+mn-cs"/>
                </a:rPr>
                <a:t>Novia</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grpSp>
      <p:cxnSp>
        <p:nvCxnSpPr>
          <p:cNvPr id="25" name="Straight Arrow Connector 24"/>
          <p:cNvCxnSpPr/>
          <p:nvPr/>
        </p:nvCxnSpPr>
        <p:spPr>
          <a:xfrm flipH="1" flipV="1">
            <a:off x="5994400" y="3652520"/>
            <a:ext cx="3083560" cy="17490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TextBox 27"/>
          <p:cNvSpPr txBox="1"/>
          <p:nvPr/>
        </p:nvSpPr>
        <p:spPr>
          <a:xfrm>
            <a:off x="8697731" y="5350749"/>
            <a:ext cx="54854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smtClean="0">
                <a:ln>
                  <a:noFill/>
                </a:ln>
                <a:solidFill>
                  <a:prstClr val="black"/>
                </a:solidFill>
                <a:effectLst/>
                <a:uLnTx/>
                <a:uFillTx/>
                <a:latin typeface="Trebuchet MS" panose="020B0603020202020204"/>
                <a:ea typeface="+mn-ea"/>
                <a:cs typeface="+mn-cs"/>
              </a:rPr>
              <a:t>INA</a:t>
            </a:r>
            <a:endPar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41086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AR" sz="4000" dirty="0" smtClean="0"/>
              <a:t>El cuarto articulo de la fe</a:t>
            </a:r>
            <a:endParaRPr lang="es-AR" sz="4000" dirty="0"/>
          </a:p>
        </p:txBody>
      </p:sp>
      <p:sp>
        <p:nvSpPr>
          <p:cNvPr id="3" name="Content Placeholder 2"/>
          <p:cNvSpPr>
            <a:spLocks noGrp="1"/>
          </p:cNvSpPr>
          <p:nvPr>
            <p:ph idx="1"/>
          </p:nvPr>
        </p:nvSpPr>
        <p:spPr/>
        <p:txBody>
          <a:bodyPr>
            <a:normAutofit/>
          </a:bodyPr>
          <a:lstStyle/>
          <a:p>
            <a:r>
              <a:rPr lang="es-AR" sz="2800" dirty="0" smtClean="0"/>
              <a:t>Yo creo que el Señor Jesús gobierna en su Iglesia y que para ello ha enviado a sus Apóstoles y hasta su retorno aun los envía con el encargo de enseñar, de perdonar pecados en su nombre y de bautizar con agua y con Espíritu Santo</a:t>
            </a:r>
            <a:endParaRPr lang="es-AR" sz="2800" dirty="0"/>
          </a:p>
        </p:txBody>
      </p:sp>
    </p:spTree>
    <p:extLst>
      <p:ext uri="{BB962C8B-B14F-4D97-AF65-F5344CB8AC3E}">
        <p14:creationId xmlns:p14="http://schemas.microsoft.com/office/powerpoint/2010/main" val="1128600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t>Voluntad libre y cambios en la iglesia</a:t>
            </a:r>
            <a:br>
              <a:rPr lang="es-AR" dirty="0" smtClean="0"/>
            </a:br>
            <a:r>
              <a:rPr lang="es-AR" sz="2800" dirty="0" smtClean="0"/>
              <a:t>Apóstol Mayor Schneider – Abril 2017</a:t>
            </a:r>
            <a:endParaRPr lang="es-AR" sz="2800" dirty="0"/>
          </a:p>
        </p:txBody>
      </p:sp>
      <p:sp>
        <p:nvSpPr>
          <p:cNvPr id="3" name="Content Placeholder 2"/>
          <p:cNvSpPr>
            <a:spLocks noGrp="1"/>
          </p:cNvSpPr>
          <p:nvPr>
            <p:ph idx="1"/>
          </p:nvPr>
        </p:nvSpPr>
        <p:spPr/>
        <p:txBody>
          <a:bodyPr>
            <a:normAutofit/>
          </a:bodyPr>
          <a:lstStyle/>
          <a:p>
            <a:r>
              <a:rPr lang="es-AR" sz="2400" dirty="0" smtClean="0"/>
              <a:t>La creación – el ser humano creado con libre voluntad (albedrio)</a:t>
            </a:r>
          </a:p>
          <a:p>
            <a:r>
              <a:rPr lang="es-AR" sz="2400" dirty="0" smtClean="0"/>
              <a:t>No hay libre voluntad sin </a:t>
            </a:r>
          </a:p>
          <a:p>
            <a:pPr lvl="1"/>
            <a:r>
              <a:rPr lang="es-AR" sz="2400" dirty="0" smtClean="0"/>
              <a:t>El conocimiento de las opciones </a:t>
            </a:r>
          </a:p>
          <a:p>
            <a:pPr lvl="1"/>
            <a:r>
              <a:rPr lang="es-AR" sz="2400" dirty="0" smtClean="0"/>
              <a:t>entendimiento</a:t>
            </a:r>
          </a:p>
          <a:p>
            <a:r>
              <a:rPr lang="es-AR" sz="2400" dirty="0" smtClean="0"/>
              <a:t>Adán y Eva – ?porque castigados?</a:t>
            </a:r>
          </a:p>
          <a:p>
            <a:r>
              <a:rPr lang="es-AR" sz="2400" dirty="0" smtClean="0"/>
              <a:t>En la iglesia –?decimos a las almas lo que tienen que hacer?</a:t>
            </a:r>
            <a:endParaRPr lang="es-AR" sz="2400" dirty="0"/>
          </a:p>
        </p:txBody>
      </p:sp>
    </p:spTree>
    <p:extLst>
      <p:ext uri="{BB962C8B-B14F-4D97-AF65-F5344CB8AC3E}">
        <p14:creationId xmlns:p14="http://schemas.microsoft.com/office/powerpoint/2010/main" val="1700324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E6404-1DD1-4390-BE5B-905325DD14AC}"/>
              </a:ext>
            </a:extLst>
          </p:cNvPr>
          <p:cNvSpPr>
            <a:spLocks noGrp="1"/>
          </p:cNvSpPr>
          <p:nvPr>
            <p:ph type="title"/>
          </p:nvPr>
        </p:nvSpPr>
        <p:spPr/>
        <p:txBody>
          <a:bodyPr>
            <a:normAutofit/>
          </a:bodyPr>
          <a:lstStyle/>
          <a:p>
            <a:r>
              <a:rPr lang="es-MX" sz="3400" dirty="0" smtClean="0"/>
              <a:t>Cumplir nuestra misión - usando nuestros dones</a:t>
            </a:r>
            <a:endParaRPr lang="es-MX" sz="3400" dirty="0"/>
          </a:p>
        </p:txBody>
      </p:sp>
      <p:sp>
        <p:nvSpPr>
          <p:cNvPr id="3" name="Content Placeholder 2">
            <a:extLst>
              <a:ext uri="{FF2B5EF4-FFF2-40B4-BE49-F238E27FC236}">
                <a16:creationId xmlns:a16="http://schemas.microsoft.com/office/drawing/2014/main" id="{D91DE811-8370-439B-A546-1938AF23C369}"/>
              </a:ext>
            </a:extLst>
          </p:cNvPr>
          <p:cNvSpPr>
            <a:spLocks noGrp="1"/>
          </p:cNvSpPr>
          <p:nvPr>
            <p:ph idx="1"/>
          </p:nvPr>
        </p:nvSpPr>
        <p:spPr/>
        <p:txBody>
          <a:bodyPr/>
          <a:lstStyle/>
          <a:p>
            <a:r>
              <a:rPr lang="en-US" i="1" dirty="0" smtClean="0"/>
              <a:t>“</a:t>
            </a:r>
            <a:r>
              <a:rPr lang="es-ES" i="1" dirty="0"/>
              <a:t>Yo, pues, preso en el Señor</a:t>
            </a:r>
            <a:r>
              <a:rPr lang="en-US" i="1" dirty="0" smtClean="0"/>
              <a:t>, </a:t>
            </a:r>
            <a:r>
              <a:rPr lang="es-ES" b="1" i="1" dirty="0"/>
              <a:t>os ruego que andéis como es digno de la vocación con que fuisteis llamados</a:t>
            </a:r>
            <a:r>
              <a:rPr lang="en-US" b="1" i="1" dirty="0" smtClean="0"/>
              <a:t>,</a:t>
            </a:r>
            <a:r>
              <a:rPr lang="en-US" i="1" dirty="0" smtClean="0"/>
              <a:t> </a:t>
            </a:r>
            <a:r>
              <a:rPr lang="es-ES" i="1" dirty="0"/>
              <a:t>con toda humildad y mansedumbre, soportándoos con paciencia los unos a los otros en amor</a:t>
            </a:r>
            <a:r>
              <a:rPr lang="en-US" i="1" dirty="0" smtClean="0"/>
              <a:t>, </a:t>
            </a:r>
            <a:r>
              <a:rPr lang="es-ES" i="1" dirty="0"/>
              <a:t>procurando mantener la unidad del Espíritu en el vínculo de la </a:t>
            </a:r>
            <a:r>
              <a:rPr lang="es-ES" i="1" dirty="0" smtClean="0"/>
              <a:t>paz</a:t>
            </a:r>
            <a:r>
              <a:rPr lang="en-US" i="1" dirty="0"/>
              <a:t>:</a:t>
            </a:r>
            <a:r>
              <a:rPr lang="en-US" i="1" dirty="0" smtClean="0"/>
              <a:t> </a:t>
            </a:r>
            <a:r>
              <a:rPr lang="es-ES" i="1" dirty="0"/>
              <a:t>un solo cuerpo y un solo Espíritu, como fuisteis también llamados en una misma esperanza de vuestra vocación</a:t>
            </a:r>
            <a:r>
              <a:rPr lang="en-US" i="1" dirty="0" smtClean="0"/>
              <a:t>; </a:t>
            </a:r>
            <a:r>
              <a:rPr lang="es-ES" i="1" dirty="0"/>
              <a:t>un solo Señor, una sola fe, un solo bautismo, un solo Dios y Padre de todos, el cual es sobre todos y por todos y en </a:t>
            </a:r>
            <a:r>
              <a:rPr lang="es-ES" i="1" dirty="0" smtClean="0"/>
              <a:t>todos</a:t>
            </a:r>
            <a:r>
              <a:rPr lang="en-US" i="1" dirty="0" smtClean="0"/>
              <a:t>. </a:t>
            </a:r>
            <a:r>
              <a:rPr lang="es-ES" b="1" i="1" dirty="0"/>
              <a:t>Pero a cada uno de nosotros fue dada la gracia conforme a la medida del don de Cristo</a:t>
            </a:r>
            <a:r>
              <a:rPr lang="en-US" i="1" dirty="0" smtClean="0"/>
              <a:t>”  </a:t>
            </a:r>
            <a:r>
              <a:rPr lang="es-MX" i="1" dirty="0" smtClean="0"/>
              <a:t>Efesios 4:1-7</a:t>
            </a:r>
            <a:endParaRPr lang="es-MX" dirty="0" smtClean="0"/>
          </a:p>
          <a:p>
            <a:endParaRPr lang="en-US" dirty="0"/>
          </a:p>
        </p:txBody>
      </p:sp>
    </p:spTree>
    <p:extLst>
      <p:ext uri="{BB962C8B-B14F-4D97-AF65-F5344CB8AC3E}">
        <p14:creationId xmlns:p14="http://schemas.microsoft.com/office/powerpoint/2010/main" val="22118050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t>Ser Instructores</a:t>
            </a:r>
            <a:endParaRPr lang="es-AR" dirty="0"/>
          </a:p>
        </p:txBody>
      </p:sp>
      <p:sp>
        <p:nvSpPr>
          <p:cNvPr id="3" name="Content Placeholder 2"/>
          <p:cNvSpPr>
            <a:spLocks noGrp="1"/>
          </p:cNvSpPr>
          <p:nvPr>
            <p:ph idx="1"/>
          </p:nvPr>
        </p:nvSpPr>
        <p:spPr/>
        <p:txBody>
          <a:bodyPr/>
          <a:lstStyle/>
          <a:p>
            <a:r>
              <a:rPr lang="es-AR" sz="2400" dirty="0" smtClean="0"/>
              <a:t>Ser ejemplos</a:t>
            </a:r>
          </a:p>
          <a:p>
            <a:r>
              <a:rPr lang="es-AR" sz="2400" dirty="0" smtClean="0"/>
              <a:t>Ayudar</a:t>
            </a:r>
          </a:p>
          <a:p>
            <a:r>
              <a:rPr lang="es-AR" sz="2400" dirty="0" smtClean="0"/>
              <a:t>Motivar</a:t>
            </a:r>
          </a:p>
          <a:p>
            <a:r>
              <a:rPr lang="es-AR" sz="2400" dirty="0" smtClean="0"/>
              <a:t>Enfoque en el evangelio</a:t>
            </a:r>
          </a:p>
          <a:p>
            <a:endParaRPr lang="en-US" dirty="0"/>
          </a:p>
        </p:txBody>
      </p:sp>
    </p:spTree>
    <p:extLst>
      <p:ext uri="{BB962C8B-B14F-4D97-AF65-F5344CB8AC3E}">
        <p14:creationId xmlns:p14="http://schemas.microsoft.com/office/powerpoint/2010/main" val="756229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t>Cambios en la Iglesia Nueva Apostólica</a:t>
            </a:r>
            <a:endParaRPr lang="es-AR" dirty="0"/>
          </a:p>
        </p:txBody>
      </p:sp>
      <p:sp>
        <p:nvSpPr>
          <p:cNvPr id="3" name="Content Placeholder 2"/>
          <p:cNvSpPr>
            <a:spLocks noGrp="1"/>
          </p:cNvSpPr>
          <p:nvPr>
            <p:ph idx="1"/>
          </p:nvPr>
        </p:nvSpPr>
        <p:spPr/>
        <p:txBody>
          <a:bodyPr/>
          <a:lstStyle/>
          <a:p>
            <a:r>
              <a:rPr lang="es-AR" sz="2400" dirty="0" smtClean="0"/>
              <a:t>Provienen del Apostolado</a:t>
            </a:r>
          </a:p>
          <a:p>
            <a:pPr lvl="1"/>
            <a:r>
              <a:rPr lang="es-AR" sz="2400" dirty="0" smtClean="0"/>
              <a:t>Embajadores y siervos</a:t>
            </a:r>
          </a:p>
          <a:p>
            <a:r>
              <a:rPr lang="es-AR" sz="2400" dirty="0" smtClean="0"/>
              <a:t>Ej. -  obreros y obras en la construcción de una casa</a:t>
            </a:r>
          </a:p>
          <a:p>
            <a:r>
              <a:rPr lang="es-AR" sz="2400" dirty="0" smtClean="0"/>
              <a:t>Credibilidad es imprescindible</a:t>
            </a:r>
          </a:p>
          <a:p>
            <a:endParaRPr lang="es-AR" dirty="0"/>
          </a:p>
        </p:txBody>
      </p:sp>
    </p:spTree>
    <p:extLst>
      <p:ext uri="{BB962C8B-B14F-4D97-AF65-F5344CB8AC3E}">
        <p14:creationId xmlns:p14="http://schemas.microsoft.com/office/powerpoint/2010/main" val="82160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AAE2-3811-46F3-9354-E0616876F9C7}"/>
              </a:ext>
            </a:extLst>
          </p:cNvPr>
          <p:cNvSpPr>
            <a:spLocks noGrp="1"/>
          </p:cNvSpPr>
          <p:nvPr>
            <p:ph type="title"/>
          </p:nvPr>
        </p:nvSpPr>
        <p:spPr/>
        <p:txBody>
          <a:bodyPr>
            <a:normAutofit/>
          </a:bodyPr>
          <a:lstStyle/>
          <a:p>
            <a:r>
              <a:rPr lang="es-MX" sz="3400" dirty="0" smtClean="0"/>
              <a:t>Cuerpo de Cristo – Imagen de la iglesia de Cristo</a:t>
            </a:r>
            <a:endParaRPr lang="es-MX" sz="3400" dirty="0"/>
          </a:p>
        </p:txBody>
      </p:sp>
      <p:sp>
        <p:nvSpPr>
          <p:cNvPr id="3" name="Content Placeholder 2">
            <a:extLst>
              <a:ext uri="{FF2B5EF4-FFF2-40B4-BE49-F238E27FC236}">
                <a16:creationId xmlns:a16="http://schemas.microsoft.com/office/drawing/2014/main" id="{32923330-04EB-4012-AAC8-DB042E1E11CB}"/>
              </a:ext>
            </a:extLst>
          </p:cNvPr>
          <p:cNvSpPr>
            <a:spLocks noGrp="1"/>
          </p:cNvSpPr>
          <p:nvPr>
            <p:ph idx="1"/>
          </p:nvPr>
        </p:nvSpPr>
        <p:spPr>
          <a:xfrm>
            <a:off x="680321" y="2336873"/>
            <a:ext cx="9771779" cy="3599316"/>
          </a:xfrm>
        </p:spPr>
        <p:txBody>
          <a:bodyPr>
            <a:normAutofit/>
          </a:bodyPr>
          <a:lstStyle/>
          <a:p>
            <a:r>
              <a:rPr lang="es-ES" dirty="0" smtClean="0"/>
              <a:t>Cristo </a:t>
            </a:r>
            <a:r>
              <a:rPr lang="es-ES" dirty="0"/>
              <a:t>es la cabeza del cuerpo, de la </a:t>
            </a:r>
            <a:r>
              <a:rPr lang="es-ES" dirty="0" smtClean="0"/>
              <a:t>iglesia. </a:t>
            </a:r>
            <a:r>
              <a:rPr lang="en-US" dirty="0" smtClean="0"/>
              <a:t> </a:t>
            </a:r>
          </a:p>
          <a:p>
            <a:r>
              <a:rPr lang="es-MX" dirty="0" smtClean="0"/>
              <a:t>Los miembros del cuerpo </a:t>
            </a:r>
            <a:r>
              <a:rPr lang="en-US" dirty="0" smtClean="0"/>
              <a:t>[</a:t>
            </a:r>
            <a:r>
              <a:rPr lang="es-MX" dirty="0" smtClean="0"/>
              <a:t>iglesia de Cristo</a:t>
            </a:r>
            <a:r>
              <a:rPr lang="en-US" dirty="0" smtClean="0"/>
              <a:t>] son </a:t>
            </a:r>
            <a:r>
              <a:rPr lang="es-ES" dirty="0"/>
              <a:t>todos los creyentes que pertenecen a Cristo a través del bautismo, la creencia y la </a:t>
            </a:r>
            <a:r>
              <a:rPr lang="es-ES" dirty="0" smtClean="0"/>
              <a:t>profesión.</a:t>
            </a:r>
            <a:endParaRPr lang="en-US" dirty="0" smtClean="0"/>
          </a:p>
          <a:p>
            <a:pPr lvl="1"/>
            <a:r>
              <a:rPr lang="es-MX" u="sng" dirty="0" smtClean="0"/>
              <a:t>Sólo Dios puede ver la sinceridad de la fe en cada individuo y, por lo tanto, sólo Él conoce quién está en la iglesia.</a:t>
            </a:r>
          </a:p>
          <a:p>
            <a:pPr lvl="1"/>
            <a:r>
              <a:rPr lang="es-ES" dirty="0" smtClean="0"/>
              <a:t>Todos son diferentes; </a:t>
            </a:r>
            <a:r>
              <a:rPr lang="es-ES" dirty="0"/>
              <a:t>es posible que no todos tengan el mismo deber </a:t>
            </a:r>
            <a:r>
              <a:rPr lang="es-ES" dirty="0" smtClean="0"/>
              <a:t> </a:t>
            </a:r>
            <a:r>
              <a:rPr lang="en-US" dirty="0" smtClean="0"/>
              <a:t> </a:t>
            </a:r>
            <a:endParaRPr lang="en-US" dirty="0"/>
          </a:p>
          <a:p>
            <a:pPr lvl="1"/>
            <a:r>
              <a:rPr lang="es-ES" b="1" dirty="0"/>
              <a:t>trabajan juntos y se sirven unos a </a:t>
            </a:r>
            <a:r>
              <a:rPr lang="es-ES" b="1" dirty="0" smtClean="0"/>
              <a:t>otros.</a:t>
            </a:r>
            <a:endParaRPr lang="en-US" b="1" dirty="0"/>
          </a:p>
          <a:p>
            <a:r>
              <a:rPr lang="es-ES" dirty="0" smtClean="0"/>
              <a:t>Para </a:t>
            </a:r>
            <a:r>
              <a:rPr lang="es-ES" dirty="0"/>
              <a:t>la </a:t>
            </a:r>
            <a:r>
              <a:rPr lang="es-ES" u="sng" dirty="0"/>
              <a:t>edificación</a:t>
            </a:r>
            <a:r>
              <a:rPr lang="es-ES" dirty="0"/>
              <a:t> del cuerpo, Dios ha dado </a:t>
            </a:r>
            <a:r>
              <a:rPr lang="es-ES" dirty="0" smtClean="0"/>
              <a:t>dones individuales. </a:t>
            </a:r>
            <a:endParaRPr lang="en-US" dirty="0"/>
          </a:p>
          <a:p>
            <a:r>
              <a:rPr lang="es-ES" b="1" u="sng" dirty="0" smtClean="0"/>
              <a:t>El </a:t>
            </a:r>
            <a:r>
              <a:rPr lang="es-ES" b="1" u="sng" dirty="0"/>
              <a:t>crecimiento de la iglesia como el cuerpo de Cristo resulta de la voluntad y las acciones de </a:t>
            </a:r>
            <a:r>
              <a:rPr lang="es-ES" b="1" u="sng" dirty="0" smtClean="0"/>
              <a:t>Dios</a:t>
            </a:r>
            <a:r>
              <a:rPr lang="en-US" dirty="0" smtClean="0"/>
              <a:t> (</a:t>
            </a:r>
            <a:r>
              <a:rPr lang="es-MX" dirty="0" smtClean="0"/>
              <a:t>Colosenses</a:t>
            </a:r>
            <a:r>
              <a:rPr lang="en-US" dirty="0" smtClean="0"/>
              <a:t> </a:t>
            </a:r>
            <a:r>
              <a:rPr lang="en-US" dirty="0"/>
              <a:t>2: 19</a:t>
            </a:r>
            <a:r>
              <a:rPr lang="en-US" dirty="0" smtClean="0"/>
              <a:t>).</a:t>
            </a:r>
            <a:endParaRPr lang="en-US" dirty="0"/>
          </a:p>
          <a:p>
            <a:endParaRPr lang="en-US" dirty="0"/>
          </a:p>
        </p:txBody>
      </p:sp>
    </p:spTree>
    <p:extLst>
      <p:ext uri="{BB962C8B-B14F-4D97-AF65-F5344CB8AC3E}">
        <p14:creationId xmlns:p14="http://schemas.microsoft.com/office/powerpoint/2010/main" val="1789810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5B366-A3B9-4E5A-A1FD-ACA14847F143}"/>
              </a:ext>
            </a:extLst>
          </p:cNvPr>
          <p:cNvSpPr>
            <a:spLocks noGrp="1"/>
          </p:cNvSpPr>
          <p:nvPr>
            <p:ph type="title"/>
          </p:nvPr>
        </p:nvSpPr>
        <p:spPr/>
        <p:txBody>
          <a:bodyPr>
            <a:normAutofit fontScale="90000"/>
          </a:bodyPr>
          <a:lstStyle/>
          <a:p>
            <a:r>
              <a:rPr lang="en-US" b="1" dirty="0"/>
              <a:t/>
            </a:r>
            <a:br>
              <a:rPr lang="en-US" b="1" dirty="0"/>
            </a:br>
            <a:r>
              <a:rPr lang="es-ES" sz="3300" b="1" dirty="0"/>
              <a:t>Ministerios, dones y servicios en la iglesia primitiva </a:t>
            </a:r>
            <a:r>
              <a:rPr lang="en-US" dirty="0"/>
              <a:t/>
            </a:r>
            <a:br>
              <a:rPr lang="en-US" dirty="0"/>
            </a:br>
            <a:endParaRPr lang="en-US" dirty="0"/>
          </a:p>
        </p:txBody>
      </p:sp>
      <p:sp>
        <p:nvSpPr>
          <p:cNvPr id="3" name="Content Placeholder 2">
            <a:extLst>
              <a:ext uri="{FF2B5EF4-FFF2-40B4-BE49-F238E27FC236}">
                <a16:creationId xmlns:a16="http://schemas.microsoft.com/office/drawing/2014/main" id="{8B2CD7D0-76D1-4907-BB43-F88FCB5F6D0C}"/>
              </a:ext>
            </a:extLst>
          </p:cNvPr>
          <p:cNvSpPr>
            <a:spLocks noGrp="1"/>
          </p:cNvSpPr>
          <p:nvPr>
            <p:ph idx="1"/>
          </p:nvPr>
        </p:nvSpPr>
        <p:spPr/>
        <p:txBody>
          <a:bodyPr/>
          <a:lstStyle/>
          <a:p>
            <a:r>
              <a:rPr lang="es-ES" dirty="0" smtClean="0"/>
              <a:t>Jesucristo </a:t>
            </a:r>
            <a:r>
              <a:rPr lang="es-ES" dirty="0"/>
              <a:t>equipó a su iglesia con el ministerio de Apóstol. </a:t>
            </a:r>
            <a:endParaRPr lang="en-US" dirty="0" smtClean="0"/>
          </a:p>
          <a:p>
            <a:r>
              <a:rPr lang="es-ES" dirty="0"/>
              <a:t>Dios también ha equipado a la iglesia con otros </a:t>
            </a:r>
            <a:r>
              <a:rPr lang="es-ES" dirty="0" smtClean="0"/>
              <a:t>dones espirituales</a:t>
            </a:r>
          </a:p>
          <a:p>
            <a:r>
              <a:rPr lang="es-ES" b="1" dirty="0"/>
              <a:t>Por gracia, Dios dispensa todos los </a:t>
            </a:r>
            <a:r>
              <a:rPr lang="es-ES" b="1" dirty="0" smtClean="0"/>
              <a:t>dones </a:t>
            </a:r>
            <a:r>
              <a:rPr lang="es-ES" b="1" dirty="0"/>
              <a:t>sobre aquellos a quienes ha elegido para un servicio en la </a:t>
            </a:r>
            <a:r>
              <a:rPr lang="es-ES" b="1" dirty="0" smtClean="0"/>
              <a:t>iglesia</a:t>
            </a:r>
            <a:endParaRPr lang="en-US" b="1" dirty="0" smtClean="0"/>
          </a:p>
          <a:p>
            <a:pPr lvl="1"/>
            <a:r>
              <a:rPr lang="es-ES" b="1" dirty="0"/>
              <a:t>no todos han recibido los mismos dones, sino que cada uno debe poner sus dones particulares al servicio de </a:t>
            </a:r>
            <a:r>
              <a:rPr lang="es-ES" b="1" dirty="0" smtClean="0"/>
              <a:t>todos</a:t>
            </a:r>
            <a:endParaRPr lang="en-US" dirty="0"/>
          </a:p>
          <a:p>
            <a:r>
              <a:rPr lang="es-ES" u="sng" dirty="0"/>
              <a:t>Como miembros del mismo cuerpo</a:t>
            </a:r>
            <a:r>
              <a:rPr lang="en-US" dirty="0" smtClean="0"/>
              <a:t>, </a:t>
            </a:r>
            <a:r>
              <a:rPr lang="es-ES" dirty="0"/>
              <a:t>los creyentes están llamados a demostrar humildad, unidad y solidaridad</a:t>
            </a:r>
            <a:r>
              <a:rPr lang="en-US" dirty="0" smtClean="0"/>
              <a:t> </a:t>
            </a:r>
            <a:endParaRPr lang="en-US" dirty="0"/>
          </a:p>
          <a:p>
            <a:endParaRPr lang="en-US" dirty="0"/>
          </a:p>
        </p:txBody>
      </p:sp>
    </p:spTree>
    <p:extLst>
      <p:ext uri="{BB962C8B-B14F-4D97-AF65-F5344CB8AC3E}">
        <p14:creationId xmlns:p14="http://schemas.microsoft.com/office/powerpoint/2010/main" val="993274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EAD4A-9E39-4CE1-AE94-52E719C73F84}"/>
              </a:ext>
            </a:extLst>
          </p:cNvPr>
          <p:cNvSpPr>
            <a:spLocks noGrp="1"/>
          </p:cNvSpPr>
          <p:nvPr>
            <p:ph type="title"/>
          </p:nvPr>
        </p:nvSpPr>
        <p:spPr>
          <a:xfrm>
            <a:off x="680321" y="753228"/>
            <a:ext cx="9784479" cy="1080938"/>
          </a:xfrm>
        </p:spPr>
        <p:txBody>
          <a:bodyPr>
            <a:normAutofit/>
          </a:bodyPr>
          <a:lstStyle/>
          <a:p>
            <a:r>
              <a:rPr lang="es-MX" sz="3000" b="1" dirty="0" smtClean="0"/>
              <a:t>La iglesia de Cristo después de </a:t>
            </a:r>
            <a:br>
              <a:rPr lang="es-MX" sz="3000" b="1" dirty="0" smtClean="0"/>
            </a:br>
            <a:r>
              <a:rPr lang="es-MX" sz="3000" b="1" dirty="0" smtClean="0"/>
              <a:t>los primeros Apóstoles</a:t>
            </a:r>
            <a:endParaRPr lang="es-MX" sz="3000" dirty="0"/>
          </a:p>
        </p:txBody>
      </p:sp>
      <p:sp>
        <p:nvSpPr>
          <p:cNvPr id="3" name="Content Placeholder 2">
            <a:extLst>
              <a:ext uri="{FF2B5EF4-FFF2-40B4-BE49-F238E27FC236}">
                <a16:creationId xmlns:a16="http://schemas.microsoft.com/office/drawing/2014/main" id="{71DEA9DC-E316-493C-AC04-CB080304D5BB}"/>
              </a:ext>
            </a:extLst>
          </p:cNvPr>
          <p:cNvSpPr>
            <a:spLocks noGrp="1"/>
          </p:cNvSpPr>
          <p:nvPr>
            <p:ph idx="1"/>
          </p:nvPr>
        </p:nvSpPr>
        <p:spPr/>
        <p:txBody>
          <a:bodyPr>
            <a:normAutofit/>
          </a:bodyPr>
          <a:lstStyle/>
          <a:p>
            <a:r>
              <a:rPr lang="es-ES" dirty="0" smtClean="0"/>
              <a:t>Durante </a:t>
            </a:r>
            <a:r>
              <a:rPr lang="es-ES" dirty="0"/>
              <a:t>siglos después de la desaparición de los Apóstoles de la iglesia primitiva, el apostolado ya no estaba ocupado personalmente</a:t>
            </a:r>
            <a:endParaRPr lang="en-US" dirty="0"/>
          </a:p>
          <a:p>
            <a:r>
              <a:rPr lang="en-US" dirty="0" smtClean="0"/>
              <a:t>Sin </a:t>
            </a:r>
            <a:r>
              <a:rPr lang="en-US" dirty="0"/>
              <a:t>embargo, </a:t>
            </a:r>
            <a:r>
              <a:rPr lang="es-ES" b="1" dirty="0"/>
              <a:t>Dios continuó proveyendo para la iglesia de Cristo</a:t>
            </a:r>
            <a:r>
              <a:rPr lang="en-US" dirty="0" smtClean="0"/>
              <a:t>. </a:t>
            </a:r>
            <a:endParaRPr lang="en-US" dirty="0"/>
          </a:p>
          <a:p>
            <a:pPr lvl="1"/>
            <a:r>
              <a:rPr lang="es-ES" dirty="0" smtClean="0"/>
              <a:t>Todavía </a:t>
            </a:r>
            <a:r>
              <a:rPr lang="es-ES" dirty="0"/>
              <a:t>era posible para aquellos que creían en Jesucristo ser bautizados con agua e incorporados en el cuerpo de Cristo</a:t>
            </a:r>
            <a:endParaRPr lang="en-US" dirty="0"/>
          </a:p>
          <a:p>
            <a:pPr lvl="1"/>
            <a:r>
              <a:rPr lang="es-MX" dirty="0" smtClean="0"/>
              <a:t>El </a:t>
            </a:r>
            <a:r>
              <a:rPr lang="es-MX" b="1" dirty="0" smtClean="0"/>
              <a:t>Espíritu Santo continuó</a:t>
            </a:r>
            <a:r>
              <a:rPr lang="es-MX" dirty="0" smtClean="0"/>
              <a:t> </a:t>
            </a:r>
            <a:r>
              <a:rPr lang="es-ES" dirty="0"/>
              <a:t>S</a:t>
            </a:r>
            <a:r>
              <a:rPr lang="es-ES" dirty="0" smtClean="0"/>
              <a:t>u </a:t>
            </a:r>
            <a:r>
              <a:rPr lang="es-ES" dirty="0"/>
              <a:t>actividad de salvación al </a:t>
            </a:r>
            <a:r>
              <a:rPr lang="en-US" dirty="0" smtClean="0"/>
              <a:t> </a:t>
            </a:r>
            <a:r>
              <a:rPr lang="es-ES" b="1" dirty="0"/>
              <a:t>equipar a los miembros de la iglesia de Cristo</a:t>
            </a:r>
            <a:r>
              <a:rPr lang="en-US" dirty="0" smtClean="0"/>
              <a:t> </a:t>
            </a:r>
            <a:r>
              <a:rPr lang="es-ES" dirty="0"/>
              <a:t>con los dones necesarios para la proclamación del evangelio, la profundización del conocimiento y el desarrollo de la iglesia</a:t>
            </a:r>
            <a:endParaRPr lang="en-US" dirty="0"/>
          </a:p>
          <a:p>
            <a:r>
              <a:rPr lang="en-US" dirty="0" smtClean="0"/>
              <a:t>Durante </a:t>
            </a:r>
            <a:r>
              <a:rPr lang="es-MX" dirty="0" smtClean="0"/>
              <a:t>todo este tiempo</a:t>
            </a:r>
            <a:r>
              <a:rPr lang="en-US" dirty="0" smtClean="0"/>
              <a:t>, </a:t>
            </a:r>
            <a:r>
              <a:rPr lang="es-ES" dirty="0"/>
              <a:t>la iglesia de Cristo pudo continuar porque los creyentes que habían sido bautizados con agua se comprometieron con los dones que habían recibido de Dios al servicio del cuerpo de Cristo</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2549678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B9C5E-87A4-43AF-8D0C-5A475E8198F3}"/>
              </a:ext>
            </a:extLst>
          </p:cNvPr>
          <p:cNvSpPr>
            <a:spLocks noGrp="1"/>
          </p:cNvSpPr>
          <p:nvPr>
            <p:ph type="title"/>
          </p:nvPr>
        </p:nvSpPr>
        <p:spPr/>
        <p:txBody>
          <a:bodyPr>
            <a:noAutofit/>
          </a:bodyPr>
          <a:lstStyle/>
          <a:p>
            <a:r>
              <a:rPr lang="en-US" sz="2800" b="1" dirty="0"/>
              <a:t/>
            </a:r>
            <a:br>
              <a:rPr lang="en-US" sz="2800" b="1" dirty="0"/>
            </a:br>
            <a:r>
              <a:rPr lang="es-ES" sz="2800" b="1" dirty="0" smtClean="0"/>
              <a:t>Ministerios y dones </a:t>
            </a:r>
            <a:r>
              <a:rPr lang="es-ES" sz="2800" b="1" dirty="0"/>
              <a:t>en la iglesia</a:t>
            </a:r>
            <a:r>
              <a:rPr lang="en-US" sz="2800" b="1" dirty="0" smtClean="0"/>
              <a:t> de Cristo hoy</a:t>
            </a:r>
            <a:r>
              <a:rPr lang="en-US" sz="2800" dirty="0"/>
              <a:t/>
            </a:r>
            <a:br>
              <a:rPr lang="en-US" sz="2800" dirty="0"/>
            </a:br>
            <a:endParaRPr lang="en-US" sz="2800" dirty="0"/>
          </a:p>
        </p:txBody>
      </p:sp>
      <p:sp>
        <p:nvSpPr>
          <p:cNvPr id="3" name="Content Placeholder 2">
            <a:extLst>
              <a:ext uri="{FF2B5EF4-FFF2-40B4-BE49-F238E27FC236}">
                <a16:creationId xmlns:a16="http://schemas.microsoft.com/office/drawing/2014/main" id="{33DBDF6B-FFFF-4C32-9D78-866E123F1988}"/>
              </a:ext>
            </a:extLst>
          </p:cNvPr>
          <p:cNvSpPr>
            <a:spLocks noGrp="1"/>
          </p:cNvSpPr>
          <p:nvPr>
            <p:ph idx="1"/>
          </p:nvPr>
        </p:nvSpPr>
        <p:spPr/>
        <p:txBody>
          <a:bodyPr/>
          <a:lstStyle/>
          <a:p>
            <a:r>
              <a:rPr lang="es-ES" dirty="0" smtClean="0"/>
              <a:t>La </a:t>
            </a:r>
            <a:r>
              <a:rPr lang="es-ES" dirty="0"/>
              <a:t>creencia en los apóstoles vivientes de hoy y el don del Espíritu Santo, es un don de gracia que Dios otorga </a:t>
            </a:r>
            <a:r>
              <a:rPr lang="es-ES" i="1" dirty="0"/>
              <a:t>a aquellos que ha elegido para este </a:t>
            </a:r>
            <a:r>
              <a:rPr lang="es-ES" i="1" dirty="0" smtClean="0"/>
              <a:t>propósito</a:t>
            </a:r>
            <a:r>
              <a:rPr lang="es-ES" dirty="0" smtClean="0"/>
              <a:t>.</a:t>
            </a:r>
            <a:endParaRPr lang="en-US" b="1" dirty="0" smtClean="0"/>
          </a:p>
          <a:p>
            <a:r>
              <a:rPr lang="en-US" b="1" dirty="0" smtClean="0"/>
              <a:t>“</a:t>
            </a:r>
            <a:r>
              <a:rPr lang="es-ES" b="1" dirty="0"/>
              <a:t>Pero ahora Dios ha puesto a los miembros, cada uno de ellos, en el cuerpo </a:t>
            </a:r>
            <a:r>
              <a:rPr lang="es-ES" b="1" u="sng" dirty="0"/>
              <a:t>como él quería</a:t>
            </a:r>
            <a:r>
              <a:rPr lang="en-US" b="1" dirty="0" smtClean="0"/>
              <a:t>”</a:t>
            </a:r>
            <a:r>
              <a:rPr lang="en-US" dirty="0" smtClean="0"/>
              <a:t> (1 Corintios 12: 18).</a:t>
            </a:r>
          </a:p>
          <a:p>
            <a:r>
              <a:rPr lang="en-US" dirty="0" smtClean="0"/>
              <a:t>E</a:t>
            </a:r>
            <a:r>
              <a:rPr lang="es-ES" dirty="0" smtClean="0"/>
              <a:t>n </a:t>
            </a:r>
            <a:r>
              <a:rPr lang="es-ES" dirty="0"/>
              <a:t>consecuencia, la iglesia de Cristo consiste tanto en aquellos bautizados con agua </a:t>
            </a:r>
            <a:r>
              <a:rPr lang="es-ES" i="1" dirty="0"/>
              <a:t>como</a:t>
            </a:r>
            <a:r>
              <a:rPr lang="es-ES" dirty="0"/>
              <a:t> en aquellos que han renacido del agua y el Espíritu</a:t>
            </a:r>
            <a:r>
              <a:rPr lang="en-US" dirty="0" smtClean="0"/>
              <a:t>.</a:t>
            </a:r>
            <a:endParaRPr lang="en-US" dirty="0"/>
          </a:p>
        </p:txBody>
      </p:sp>
    </p:spTree>
    <p:extLst>
      <p:ext uri="{BB962C8B-B14F-4D97-AF65-F5344CB8AC3E}">
        <p14:creationId xmlns:p14="http://schemas.microsoft.com/office/powerpoint/2010/main" val="3634128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12F21-1A09-419C-A154-9A7D30FF9AD9}"/>
              </a:ext>
            </a:extLst>
          </p:cNvPr>
          <p:cNvSpPr>
            <a:spLocks noGrp="1"/>
          </p:cNvSpPr>
          <p:nvPr>
            <p:ph type="title"/>
          </p:nvPr>
        </p:nvSpPr>
        <p:spPr/>
        <p:txBody>
          <a:bodyPr>
            <a:normAutofit/>
          </a:bodyPr>
          <a:lstStyle/>
          <a:p>
            <a:r>
              <a:rPr lang="es-ES" sz="2800" b="1" dirty="0"/>
              <a:t>Ministerios, dones y servicios en la iglesia</a:t>
            </a:r>
            <a:r>
              <a:rPr lang="en-US" sz="2800" b="1" dirty="0"/>
              <a:t> de Cristo hoy</a:t>
            </a:r>
            <a:endParaRPr lang="en-US" sz="2800" dirty="0"/>
          </a:p>
        </p:txBody>
      </p:sp>
      <p:sp>
        <p:nvSpPr>
          <p:cNvPr id="3" name="Content Placeholder 2">
            <a:extLst>
              <a:ext uri="{FF2B5EF4-FFF2-40B4-BE49-F238E27FC236}">
                <a16:creationId xmlns:a16="http://schemas.microsoft.com/office/drawing/2014/main" id="{1C7BF001-E303-4D7D-8F83-AE2349B1C6E9}"/>
              </a:ext>
            </a:extLst>
          </p:cNvPr>
          <p:cNvSpPr>
            <a:spLocks noGrp="1"/>
          </p:cNvSpPr>
          <p:nvPr>
            <p:ph idx="1"/>
          </p:nvPr>
        </p:nvSpPr>
        <p:spPr/>
        <p:txBody>
          <a:bodyPr>
            <a:normAutofit/>
          </a:bodyPr>
          <a:lstStyle/>
          <a:p>
            <a:r>
              <a:rPr lang="es-ES" dirty="0" smtClean="0"/>
              <a:t>Dios </a:t>
            </a:r>
            <a:r>
              <a:rPr lang="es-ES" dirty="0"/>
              <a:t>equipa a la iglesia de Cristo con los dones que necesita</a:t>
            </a:r>
            <a:r>
              <a:rPr lang="en-US" dirty="0" smtClean="0"/>
              <a:t>. </a:t>
            </a:r>
            <a:endParaRPr lang="en-US" sz="2200" dirty="0"/>
          </a:p>
          <a:p>
            <a:pPr lvl="1"/>
            <a:r>
              <a:rPr lang="es-ES" dirty="0" smtClean="0"/>
              <a:t>Elige </a:t>
            </a:r>
            <a:r>
              <a:rPr lang="es-ES" dirty="0"/>
              <a:t>a algunos miembros de la iglesia de entre los que renacen del agua y el Espíritu, así como elige a algunos entre los bautizados con agua, para confiarles dones </a:t>
            </a:r>
            <a:r>
              <a:rPr lang="es-ES" dirty="0" smtClean="0"/>
              <a:t>especiales.</a:t>
            </a:r>
            <a:endParaRPr lang="en-US" dirty="0"/>
          </a:p>
          <a:p>
            <a:r>
              <a:rPr lang="es-ES" u="sng" dirty="0" smtClean="0"/>
              <a:t>Todos </a:t>
            </a:r>
            <a:r>
              <a:rPr lang="es-ES" u="sng" dirty="0"/>
              <a:t>los miembros de este </a:t>
            </a:r>
            <a:r>
              <a:rPr lang="es-ES" u="sng" dirty="0" smtClean="0"/>
              <a:t>cuerpo,</a:t>
            </a:r>
            <a:r>
              <a:rPr lang="es-ES" dirty="0" smtClean="0"/>
              <a:t> del cuerpo de </a:t>
            </a:r>
            <a:r>
              <a:rPr lang="en-US" dirty="0" smtClean="0"/>
              <a:t>Cristo, </a:t>
            </a:r>
            <a:r>
              <a:rPr lang="es-MX" dirty="0" smtClean="0"/>
              <a:t>están llamados </a:t>
            </a:r>
            <a:r>
              <a:rPr lang="es-ES" dirty="0" smtClean="0"/>
              <a:t>a </a:t>
            </a:r>
            <a:r>
              <a:rPr lang="es-ES" dirty="0"/>
              <a:t>profesar su creencia en Jesucristo y proclamar las alabanzas de Dios </a:t>
            </a:r>
            <a:r>
              <a:rPr lang="en-US" sz="1600" dirty="0" smtClean="0"/>
              <a:t>[</a:t>
            </a:r>
            <a:r>
              <a:rPr lang="en-US" sz="1600" dirty="0"/>
              <a:t>1 </a:t>
            </a:r>
            <a:r>
              <a:rPr lang="en-US" sz="1600" dirty="0" smtClean="0"/>
              <a:t>Pedro </a:t>
            </a:r>
            <a:r>
              <a:rPr lang="en-US" sz="1600" dirty="0"/>
              <a:t>2:9</a:t>
            </a:r>
            <a:r>
              <a:rPr lang="en-US" sz="1600" dirty="0" smtClean="0"/>
              <a:t>].</a:t>
            </a:r>
            <a:endParaRPr lang="en-US" sz="1600" dirty="0"/>
          </a:p>
          <a:p>
            <a:r>
              <a:rPr lang="es-MX" u="sng" dirty="0" smtClean="0"/>
              <a:t>Todos</a:t>
            </a:r>
            <a:r>
              <a:rPr lang="en-US" dirty="0" smtClean="0"/>
              <a:t> </a:t>
            </a:r>
            <a:r>
              <a:rPr lang="es-ES" dirty="0"/>
              <a:t>deben soportar el amor los unos a los otros, y hacer su parte para preservar la unidad del Espíritu en el vínculo de la paz</a:t>
            </a:r>
            <a:r>
              <a:rPr lang="en-US" dirty="0" smtClean="0"/>
              <a:t> </a:t>
            </a:r>
            <a:r>
              <a:rPr lang="en-US" sz="1600" dirty="0"/>
              <a:t>[</a:t>
            </a:r>
            <a:r>
              <a:rPr lang="en-US" sz="1600" dirty="0" smtClean="0"/>
              <a:t>Ef. </a:t>
            </a:r>
            <a:r>
              <a:rPr lang="en-US" sz="1600" dirty="0"/>
              <a:t>4:1-3</a:t>
            </a:r>
            <a:r>
              <a:rPr lang="en-US" sz="1600" dirty="0" smtClean="0"/>
              <a:t>].</a:t>
            </a:r>
            <a:endParaRPr lang="en-US" sz="1600" dirty="0"/>
          </a:p>
          <a:p>
            <a:r>
              <a:rPr lang="es-MX" u="sng" dirty="0" smtClean="0"/>
              <a:t>Todos los miembros</a:t>
            </a:r>
            <a:r>
              <a:rPr lang="es-MX" dirty="0" smtClean="0"/>
              <a:t> son llamados a desarrollar </a:t>
            </a:r>
            <a:r>
              <a:rPr lang="es-ES" dirty="0" smtClean="0"/>
              <a:t>y </a:t>
            </a:r>
            <a:r>
              <a:rPr lang="es-ES" dirty="0"/>
              <a:t>comprometer los dones que han recibido, cada uno de acuerdo con la medida de fe que Dios les ha </a:t>
            </a:r>
            <a:r>
              <a:rPr lang="es-ES" dirty="0" smtClean="0"/>
              <a:t>dado, </a:t>
            </a:r>
            <a:r>
              <a:rPr lang="es-ES" dirty="0"/>
              <a:t>en humildad y </a:t>
            </a:r>
            <a:r>
              <a:rPr lang="es-MX" dirty="0" smtClean="0"/>
              <a:t>afabilidad.</a:t>
            </a:r>
            <a:endParaRPr lang="en-US" sz="1800" dirty="0"/>
          </a:p>
          <a:p>
            <a:endParaRPr lang="en-US" sz="1600" dirty="0"/>
          </a:p>
          <a:p>
            <a:pPr lvl="1"/>
            <a:endParaRPr lang="en-US" b="1" dirty="0"/>
          </a:p>
          <a:p>
            <a:pPr lvl="1"/>
            <a:endParaRPr lang="en-US" dirty="0"/>
          </a:p>
          <a:p>
            <a:endParaRPr lang="en-US" dirty="0"/>
          </a:p>
        </p:txBody>
      </p:sp>
    </p:spTree>
    <p:extLst>
      <p:ext uri="{BB962C8B-B14F-4D97-AF65-F5344CB8AC3E}">
        <p14:creationId xmlns:p14="http://schemas.microsoft.com/office/powerpoint/2010/main" val="3093662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5985-3409-46DE-90A2-AC4BC36BBB06}"/>
              </a:ext>
            </a:extLst>
          </p:cNvPr>
          <p:cNvSpPr>
            <a:spLocks noGrp="1"/>
          </p:cNvSpPr>
          <p:nvPr>
            <p:ph type="title"/>
          </p:nvPr>
        </p:nvSpPr>
        <p:spPr/>
        <p:txBody>
          <a:bodyPr>
            <a:normAutofit/>
          </a:bodyPr>
          <a:lstStyle/>
          <a:p>
            <a:r>
              <a:rPr lang="es-ES" sz="2800" b="1" dirty="0" smtClean="0"/>
              <a:t>Ministerios y </a:t>
            </a:r>
            <a:r>
              <a:rPr lang="es-ES" sz="2800" b="1" dirty="0"/>
              <a:t>dones </a:t>
            </a:r>
            <a:r>
              <a:rPr lang="es-ES" sz="2800" b="1" dirty="0" smtClean="0"/>
              <a:t>en </a:t>
            </a:r>
            <a:r>
              <a:rPr lang="es-ES" sz="2800" b="1" dirty="0"/>
              <a:t>la iglesia</a:t>
            </a:r>
            <a:r>
              <a:rPr lang="en-US" sz="2800" b="1" dirty="0"/>
              <a:t> de Cristo hoy</a:t>
            </a:r>
            <a:endParaRPr lang="en-US" sz="2800" dirty="0"/>
          </a:p>
        </p:txBody>
      </p:sp>
      <p:sp>
        <p:nvSpPr>
          <p:cNvPr id="3" name="Content Placeholder 2">
            <a:extLst>
              <a:ext uri="{FF2B5EF4-FFF2-40B4-BE49-F238E27FC236}">
                <a16:creationId xmlns:a16="http://schemas.microsoft.com/office/drawing/2014/main" id="{F8F51B53-B60A-43EB-9378-5DAF0BB9524F}"/>
              </a:ext>
            </a:extLst>
          </p:cNvPr>
          <p:cNvSpPr>
            <a:spLocks noGrp="1"/>
          </p:cNvSpPr>
          <p:nvPr>
            <p:ph idx="1"/>
          </p:nvPr>
        </p:nvSpPr>
        <p:spPr/>
        <p:txBody>
          <a:bodyPr>
            <a:normAutofit/>
          </a:bodyPr>
          <a:lstStyle/>
          <a:p>
            <a:r>
              <a:rPr lang="es-ES" dirty="0" smtClean="0"/>
              <a:t>Los </a:t>
            </a:r>
            <a:r>
              <a:rPr lang="es-ES" dirty="0"/>
              <a:t>miembros del cuerpo de Cristo que han recibido el don del Espíritu Santo no son «mejores» que los demás: </a:t>
            </a:r>
            <a:r>
              <a:rPr lang="es-ES" i="1" dirty="0"/>
              <a:t>han sido elegidos para cumplir un servicio especial</a:t>
            </a:r>
            <a:r>
              <a:rPr lang="en-US" i="1" dirty="0" smtClean="0"/>
              <a:t>:</a:t>
            </a:r>
            <a:endParaRPr lang="en-US" i="1" dirty="0"/>
          </a:p>
          <a:p>
            <a:pPr lvl="1"/>
            <a:r>
              <a:rPr lang="es-ES" dirty="0" smtClean="0"/>
              <a:t>anunciar </a:t>
            </a:r>
            <a:r>
              <a:rPr lang="es-ES" dirty="0"/>
              <a:t>el regreso inminente del Señor, testificar de la actividad de los Apóstoles vivientes, para dar lugar al Espíritu Santo dentro de sí mismos, para adquirir virtudes divinas y prepararse así para el regreso de </a:t>
            </a:r>
            <a:r>
              <a:rPr lang="es-ES" dirty="0" smtClean="0"/>
              <a:t>Cristo</a:t>
            </a:r>
            <a:endParaRPr lang="en-US" dirty="0" smtClean="0"/>
          </a:p>
          <a:p>
            <a:r>
              <a:rPr lang="es-ES" dirty="0" smtClean="0"/>
              <a:t>Dado </a:t>
            </a:r>
            <a:r>
              <a:rPr lang="es-ES" dirty="0"/>
              <a:t>que Dios ha derramado Su amor en sus corazones a través del don del Espíritu Santo (Romanos 5: 5), Él espera que ellos muestren Su amor a los demás </a:t>
            </a:r>
            <a:r>
              <a:rPr lang="es-ES" b="1" i="1" dirty="0"/>
              <a:t>en medida especial</a:t>
            </a:r>
            <a:r>
              <a:rPr lang="en-US" dirty="0" smtClean="0"/>
              <a:t>.</a:t>
            </a:r>
            <a:endParaRPr lang="en-US" dirty="0"/>
          </a:p>
        </p:txBody>
      </p:sp>
    </p:spTree>
    <p:extLst>
      <p:ext uri="{BB962C8B-B14F-4D97-AF65-F5344CB8AC3E}">
        <p14:creationId xmlns:p14="http://schemas.microsoft.com/office/powerpoint/2010/main" val="1300932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7C6D-E61A-42BA-B438-75BACD32E933}"/>
              </a:ext>
            </a:extLst>
          </p:cNvPr>
          <p:cNvSpPr>
            <a:spLocks noGrp="1"/>
          </p:cNvSpPr>
          <p:nvPr>
            <p:ph type="title"/>
          </p:nvPr>
        </p:nvSpPr>
        <p:spPr/>
        <p:txBody>
          <a:bodyPr>
            <a:normAutofit/>
          </a:bodyPr>
          <a:lstStyle/>
          <a:p>
            <a:r>
              <a:rPr lang="es-ES" sz="3200" b="1" dirty="0"/>
              <a:t>Nuestra relación con otras iglesias cristianas</a:t>
            </a:r>
            <a:endParaRPr lang="en-US" sz="3200" dirty="0"/>
          </a:p>
        </p:txBody>
      </p:sp>
      <p:sp>
        <p:nvSpPr>
          <p:cNvPr id="3" name="Content Placeholder 2">
            <a:extLst>
              <a:ext uri="{FF2B5EF4-FFF2-40B4-BE49-F238E27FC236}">
                <a16:creationId xmlns:a16="http://schemas.microsoft.com/office/drawing/2014/main" id="{55379F2E-E788-4453-928B-AA8E25B3C126}"/>
              </a:ext>
            </a:extLst>
          </p:cNvPr>
          <p:cNvSpPr>
            <a:spLocks noGrp="1"/>
          </p:cNvSpPr>
          <p:nvPr>
            <p:ph idx="1"/>
          </p:nvPr>
        </p:nvSpPr>
        <p:spPr/>
        <p:txBody>
          <a:bodyPr>
            <a:normAutofit/>
          </a:bodyPr>
          <a:lstStyle/>
          <a:p>
            <a:r>
              <a:rPr lang="es-ES" dirty="0" smtClean="0"/>
              <a:t>Dios </a:t>
            </a:r>
            <a:r>
              <a:rPr lang="es-ES" dirty="0"/>
              <a:t>llama a los que ha elegido para que puedan recibir el bautismo de agua y así ser incorporados a la </a:t>
            </a:r>
            <a:r>
              <a:rPr lang="es-ES" dirty="0" smtClean="0"/>
              <a:t>iglesia</a:t>
            </a:r>
            <a:r>
              <a:rPr lang="en-US" dirty="0" smtClean="0"/>
              <a:t> </a:t>
            </a:r>
            <a:endParaRPr lang="en-US" dirty="0"/>
          </a:p>
          <a:p>
            <a:r>
              <a:rPr lang="es-ES" dirty="0" smtClean="0"/>
              <a:t>Todos </a:t>
            </a:r>
            <a:r>
              <a:rPr lang="es-ES" dirty="0"/>
              <a:t>los bautizados con agua, que creen en Jesucristo y le profesan, son parte de la iglesia de </a:t>
            </a:r>
            <a:r>
              <a:rPr lang="es-ES" dirty="0" smtClean="0"/>
              <a:t>Cristo</a:t>
            </a:r>
            <a:endParaRPr lang="en-US" sz="2200" dirty="0"/>
          </a:p>
          <a:p>
            <a:r>
              <a:rPr lang="es-ES" dirty="0"/>
              <a:t>Dios les confía los dones espirituales a los miembros de la iglesia de Cristo, y les exige que los usen para servir a Dios y a Su </a:t>
            </a:r>
            <a:r>
              <a:rPr lang="es-ES" dirty="0" smtClean="0"/>
              <a:t>iglesia</a:t>
            </a:r>
            <a:endParaRPr lang="en-US" sz="2200" dirty="0"/>
          </a:p>
          <a:p>
            <a:r>
              <a:rPr lang="es-ES" dirty="0" smtClean="0"/>
              <a:t>A </a:t>
            </a:r>
            <a:r>
              <a:rPr lang="es-ES" dirty="0"/>
              <a:t>lo largo de toda la historia de la cristiandad, hasta el día de hoy, los cristianos llenos de fe y amor por Dios han puesto los dones que han recibido en el servicio de Cristo y han contribuido al desarrollo de la iglesia de Cristo y </a:t>
            </a:r>
            <a:r>
              <a:rPr lang="es-ES" i="1" dirty="0"/>
              <a:t>al progreso del plan de redención de acuerdo con la voluntad divina</a:t>
            </a:r>
            <a:endParaRPr lang="en-US" sz="2200" i="1" dirty="0"/>
          </a:p>
          <a:p>
            <a:endParaRPr lang="en-US" dirty="0"/>
          </a:p>
        </p:txBody>
      </p:sp>
    </p:spTree>
    <p:extLst>
      <p:ext uri="{BB962C8B-B14F-4D97-AF65-F5344CB8AC3E}">
        <p14:creationId xmlns:p14="http://schemas.microsoft.com/office/powerpoint/2010/main" val="1489257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753</TotalTime>
  <Words>4486</Words>
  <Application>Microsoft Office PowerPoint</Application>
  <PresentationFormat>Panorámica</PresentationFormat>
  <Paragraphs>242</Paragraphs>
  <Slides>21</Slides>
  <Notes>21</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21</vt:i4>
      </vt:variant>
    </vt:vector>
  </HeadingPairs>
  <TitlesOfParts>
    <vt:vector size="31" baseType="lpstr">
      <vt:lpstr>Arial</vt:lpstr>
      <vt:lpstr>Calibri</vt:lpstr>
      <vt:lpstr>Courier New</vt:lpstr>
      <vt:lpstr>Symbol</vt:lpstr>
      <vt:lpstr>Times New Roman</vt:lpstr>
      <vt:lpstr>Trebuchet MS</vt:lpstr>
      <vt:lpstr>Wingdings</vt:lpstr>
      <vt:lpstr>Wingdings 3</vt:lpstr>
      <vt:lpstr>Facet</vt:lpstr>
      <vt:lpstr>1_Facet</vt:lpstr>
      <vt:lpstr>Misión y dones</vt:lpstr>
      <vt:lpstr>Cumplir nuestra misión - usando nuestros dones</vt:lpstr>
      <vt:lpstr>Cuerpo de Cristo – Imagen de la iglesia de Cristo</vt:lpstr>
      <vt:lpstr> Ministerios, dones y servicios en la iglesia primitiva  </vt:lpstr>
      <vt:lpstr>La iglesia de Cristo después de  los primeros Apóstoles</vt:lpstr>
      <vt:lpstr> Ministerios y dones en la iglesia de Cristo hoy </vt:lpstr>
      <vt:lpstr>Ministerios, dones y servicios en la iglesia de Cristo hoy</vt:lpstr>
      <vt:lpstr>Ministerios y dones en la iglesia de Cristo hoy</vt:lpstr>
      <vt:lpstr>Nuestra relación con otras iglesias cristianas</vt:lpstr>
      <vt:lpstr>Nuestra relación con otras iglesias cristianas </vt:lpstr>
      <vt:lpstr>En conclusión</vt:lpstr>
      <vt:lpstr>Cuadro de la Iglesia de Cristo</vt:lpstr>
      <vt:lpstr>Toda la Humanidad</vt:lpstr>
      <vt:lpstr>Presentación de PowerPoint</vt:lpstr>
      <vt:lpstr>Presentación de PowerPoint</vt:lpstr>
      <vt:lpstr>Presentación de PowerPoint</vt:lpstr>
      <vt:lpstr>Presentación de PowerPoint</vt:lpstr>
      <vt:lpstr>El cuarto articulo de la fe</vt:lpstr>
      <vt:lpstr>Voluntad libre y cambios en la iglesia Apóstol Mayor Schneider – Abril 2017</vt:lpstr>
      <vt:lpstr>Ser Instructores</vt:lpstr>
      <vt:lpstr>Cambios en la Iglesia Nueva Apostólica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theme - 2018</dc:title>
  <dc:creator>Leonard R. Kolb</dc:creator>
  <cp:lastModifiedBy>miguel angel flores cordova</cp:lastModifiedBy>
  <cp:revision>54</cp:revision>
  <cp:lastPrinted>2019-07-01T16:01:59Z</cp:lastPrinted>
  <dcterms:created xsi:type="dcterms:W3CDTF">2018-01-05T22:02:35Z</dcterms:created>
  <dcterms:modified xsi:type="dcterms:W3CDTF">2020-04-10T00:37:35Z</dcterms:modified>
</cp:coreProperties>
</file>